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3"/>
  </p:notesMasterIdLst>
  <p:sldIdLst>
    <p:sldId id="256" r:id="rId2"/>
    <p:sldId id="477" r:id="rId3"/>
    <p:sldId id="448" r:id="rId4"/>
    <p:sldId id="532" r:id="rId5"/>
    <p:sldId id="536" r:id="rId6"/>
    <p:sldId id="568" r:id="rId7"/>
    <p:sldId id="533" r:id="rId8"/>
    <p:sldId id="534" r:id="rId9"/>
    <p:sldId id="497" r:id="rId10"/>
    <p:sldId id="498" r:id="rId11"/>
    <p:sldId id="499" r:id="rId12"/>
    <p:sldId id="500" r:id="rId13"/>
    <p:sldId id="501" r:id="rId14"/>
    <p:sldId id="502" r:id="rId15"/>
    <p:sldId id="503" r:id="rId16"/>
    <p:sldId id="504" r:id="rId17"/>
    <p:sldId id="505" r:id="rId18"/>
    <p:sldId id="506" r:id="rId19"/>
    <p:sldId id="507" r:id="rId20"/>
    <p:sldId id="449" r:id="rId21"/>
    <p:sldId id="535" r:id="rId22"/>
    <p:sldId id="450" r:id="rId23"/>
    <p:sldId id="452" r:id="rId24"/>
    <p:sldId id="569" r:id="rId25"/>
    <p:sldId id="521" r:id="rId26"/>
    <p:sldId id="522" r:id="rId27"/>
    <p:sldId id="523" r:id="rId28"/>
    <p:sldId id="453" r:id="rId29"/>
    <p:sldId id="457" r:id="rId30"/>
    <p:sldId id="458" r:id="rId31"/>
    <p:sldId id="407" r:id="rId32"/>
    <p:sldId id="492" r:id="rId33"/>
    <p:sldId id="493" r:id="rId34"/>
    <p:sldId id="358" r:id="rId35"/>
    <p:sldId id="388" r:id="rId36"/>
    <p:sldId id="525" r:id="rId37"/>
    <p:sldId id="526" r:id="rId38"/>
    <p:sldId id="527" r:id="rId39"/>
    <p:sldId id="528" r:id="rId40"/>
    <p:sldId id="529" r:id="rId41"/>
    <p:sldId id="396" r:id="rId42"/>
    <p:sldId id="397" r:id="rId43"/>
    <p:sldId id="399" r:id="rId44"/>
    <p:sldId id="530" r:id="rId45"/>
    <p:sldId id="531" r:id="rId46"/>
    <p:sldId id="400" r:id="rId47"/>
    <p:sldId id="416" r:id="rId48"/>
    <p:sldId id="459" r:id="rId49"/>
    <p:sldId id="467" r:id="rId50"/>
    <p:sldId id="312" r:id="rId51"/>
    <p:sldId id="615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09" autoAdjust="0"/>
    <p:restoredTop sz="94660"/>
  </p:normalViewPr>
  <p:slideViewPr>
    <p:cSldViewPr snapToGrid="0">
      <p:cViewPr>
        <p:scale>
          <a:sx n="100" d="100"/>
          <a:sy n="100" d="100"/>
        </p:scale>
        <p:origin x="43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D9677D-AFDD-4D13-A50E-0F3357730A11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A4C0DF-083E-486D-A298-AE3293F0662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numCol="1" anchor="t" anchorCtr="0" compatLnSpc="1"/>
          <a:lstStyle/>
          <a:p>
            <a:pPr marL="542925" indent="-542925"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4781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CD5C04F1-088D-43BB-BF6A-7E5350A2ABBF}" type="slidenum">
              <a:rPr lang="en-US" altLang="zh-CN">
                <a:solidFill>
                  <a:prstClr val="black"/>
                </a:solidFill>
              </a:rPr>
              <a:t>31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numCol="1" anchor="t" anchorCtr="0" compatLnSpc="1"/>
          <a:lstStyle/>
          <a:p>
            <a:pPr marL="542925" indent="-542925"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4781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CD5C04F1-088D-43BB-BF6A-7E5350A2ABBF}" type="slidenum">
              <a:rPr lang="en-US" altLang="zh-CN">
                <a:solidFill>
                  <a:prstClr val="black"/>
                </a:solidFill>
              </a:rPr>
              <a:t>47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numCol="1" anchor="t" anchorCtr="0" compatLnSpc="1"/>
          <a:lstStyle/>
          <a:p>
            <a:pPr marL="542925" indent="-542925"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4781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CD5C04F1-088D-43BB-BF6A-7E5350A2ABBF}" type="slidenum">
              <a:rPr lang="en-US" altLang="zh-CN">
                <a:solidFill>
                  <a:prstClr val="black"/>
                </a:solidFill>
              </a:rPr>
              <a:t>49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numCol="1" anchor="t" anchorCtr="0" compatLnSpc="1"/>
          <a:lstStyle/>
          <a:p>
            <a:pPr marL="542925" indent="-542925"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4781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CD5C04F1-088D-43BB-BF6A-7E5350A2ABBF}" type="slidenum">
              <a:rPr lang="en-US" altLang="zh-CN">
                <a:solidFill>
                  <a:prstClr val="black"/>
                </a:solidFill>
              </a:rPr>
              <a:t>50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numCol="1" anchor="t" anchorCtr="0" compatLnSpc="1"/>
          <a:lstStyle/>
          <a:p>
            <a:pPr marL="542925" indent="-542925"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4781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CD5C04F1-088D-43BB-BF6A-7E5350A2ABBF}" type="slidenum">
              <a:rPr lang="en-US" altLang="zh-CN">
                <a:solidFill>
                  <a:prstClr val="black"/>
                </a:solidFill>
              </a:rPr>
              <a:t>51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53474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87522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24589" b="40606"/>
          <a:stretch>
            <a:fillRect/>
          </a:stretch>
        </p:blipFill>
        <p:spPr>
          <a:xfrm>
            <a:off x="8610600" y="0"/>
            <a:ext cx="3515893" cy="10079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6479" y="264221"/>
            <a:ext cx="10515600" cy="833631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4849968"/>
          </a:xfrm>
        </p:spPr>
        <p:txBody>
          <a:bodyPr/>
          <a:lstStyle>
            <a:lvl2pPr marL="914400" indent="-457200">
              <a:buFont typeface="Wingdings" panose="05000000000000000000" pitchFamily="2" charset="2"/>
              <a:buChar char="Ø"/>
              <a:defRPr/>
            </a:lvl2pPr>
            <a:lvl3pPr marL="1143000" indent="-228600">
              <a:buFont typeface="Wingdings" panose="05000000000000000000" pitchFamily="2" charset="2"/>
              <a:buChar char="ü"/>
              <a:defRPr/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24634" y="365125"/>
            <a:ext cx="9229165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10320" y="365125"/>
            <a:ext cx="9245067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298448" y="365125"/>
            <a:ext cx="10055352" cy="815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389888"/>
            <a:ext cx="10515600" cy="4787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517904" y="6356350"/>
            <a:ext cx="20634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9A4FA-3D9A-4114-B0D5-759CBD56F1AB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52950"/>
            <a:ext cx="1152144" cy="4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□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7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2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3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mirrors.sustech.edu.cn/help/ubuntu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pple.com/download/more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windows/wsl/install" TargetMode="Externa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9.w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slstorestorage.blob.core.windows.net/wslblob/wsl_update_arm64.msi" TargetMode="External"/><Relationship Id="rId5" Type="http://schemas.openxmlformats.org/officeDocument/2006/relationships/hyperlink" Target="https://wslstorestorage.blob.core.windows.net/wslblob/wsl_update_x64.msi" TargetMode="Externa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4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07592"/>
            <a:ext cx="9144000" cy="1772603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Franklin Gothic Demi" panose="020B0703020102020204" pitchFamily="34" charset="0"/>
              </a:rPr>
              <a:t>C/C++</a:t>
            </a:r>
            <a:r>
              <a:rPr lang="zh-CN" altLang="en-US" b="1" dirty="0">
                <a:latin typeface="Franklin Gothic Demi" panose="020B0703020102020204" pitchFamily="34" charset="0"/>
              </a:rPr>
              <a:t> </a:t>
            </a:r>
            <a:r>
              <a:rPr lang="en-US" altLang="zh-CN" b="1" dirty="0">
                <a:latin typeface="Franklin Gothic Demi" panose="020B0703020102020204" pitchFamily="34" charset="0"/>
              </a:rPr>
              <a:t>Program Design</a:t>
            </a:r>
            <a:endParaRPr lang="zh-CN" altLang="en-US" b="1" dirty="0">
              <a:latin typeface="Franklin Gothic Demi" panose="020B070302010202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260035"/>
            <a:ext cx="9144000" cy="2767054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Franklin Gothic Medium" panose="020B0603020102020204" pitchFamily="34" charset="0"/>
                <a:sym typeface="+mn-ea"/>
              </a:rPr>
              <a:t>Lab 1, environment configuration</a:t>
            </a:r>
            <a:endParaRPr lang="en-US" altLang="zh-CN" sz="3600" dirty="0">
              <a:latin typeface="Franklin Gothic Medium" panose="020B0603020102020204" pitchFamily="34" charset="0"/>
            </a:endParaRPr>
          </a:p>
          <a:p>
            <a:endParaRPr lang="en-US" altLang="zh-CN" dirty="0">
              <a:latin typeface="Franklin Gothic Medium" panose="020B0603020102020204" pitchFamily="34" charset="0"/>
            </a:endParaRPr>
          </a:p>
          <a:p>
            <a:r>
              <a:rPr lang="zh-CN" altLang="en-US" dirty="0">
                <a:latin typeface="Franklin Gothic Medium" panose="020B0603020102020204" pitchFamily="34" charset="0"/>
                <a:sym typeface="+mn-ea"/>
              </a:rPr>
              <a:t>廖琪梅</a:t>
            </a:r>
            <a:r>
              <a:rPr lang="en-US" altLang="zh-CN" dirty="0">
                <a:latin typeface="Franklin Gothic Medium" panose="020B0603020102020204" pitchFamily="34" charset="0"/>
                <a:sym typeface="+mn-ea"/>
              </a:rPr>
              <a:t>, </a:t>
            </a:r>
            <a:r>
              <a:rPr lang="zh-CN" altLang="en-US" dirty="0">
                <a:latin typeface="Franklin Gothic Medium" panose="020B0603020102020204" pitchFamily="34" charset="0"/>
                <a:sym typeface="+mn-ea"/>
              </a:rPr>
              <a:t>王大兴</a:t>
            </a:r>
            <a:r>
              <a:rPr lang="en-US" altLang="zh-CN" dirty="0">
                <a:latin typeface="Franklin Gothic Medium" panose="020B0603020102020204" pitchFamily="34" charset="0"/>
                <a:sym typeface="+mn-ea"/>
              </a:rPr>
              <a:t>, </a:t>
            </a:r>
            <a:r>
              <a:rPr lang="zh-CN" altLang="en-US">
                <a:latin typeface="Franklin Gothic Medium" panose="020B0603020102020204" pitchFamily="34" charset="0"/>
                <a:sym typeface="+mn-ea"/>
              </a:rPr>
              <a:t>于仕琪</a:t>
            </a:r>
            <a:endParaRPr lang="en-US" altLang="zh-CN" dirty="0">
              <a:latin typeface="Franklin Gothic Medium" panose="020B0603020102020204" pitchFamily="34" charset="0"/>
            </a:endParaRPr>
          </a:p>
          <a:p>
            <a:endParaRPr lang="en-US" altLang="zh-CN" dirty="0">
              <a:latin typeface="Franklin Gothic Medium" panose="020B06030201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797" y="0"/>
            <a:ext cx="8774407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151784" y="2996952"/>
            <a:ext cx="2232248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128838" y="2000250"/>
          <a:ext cx="7935912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Image" r:id="rId3" imgW="5953125" imgH="2143125" progId="Photoshop.Image.13">
                  <p:embed/>
                </p:oleObj>
              </mc:Choice>
              <mc:Fallback>
                <p:oleObj name="Image" r:id="rId3" imgW="5953125" imgH="2143125" progId="Photoshop.Image.13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28838" y="2000250"/>
                        <a:ext cx="7935912" cy="285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6377311" y="3933056"/>
            <a:ext cx="2815033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552" y="0"/>
            <a:ext cx="5664896" cy="6858000"/>
          </a:xfrm>
          <a:prstGeom prst="rect">
            <a:avLst/>
          </a:prstGeom>
        </p:spPr>
      </p:pic>
      <p:sp>
        <p:nvSpPr>
          <p:cNvPr id="4" name="对话气泡: 圆角矩形 2"/>
          <p:cNvSpPr/>
          <p:nvPr/>
        </p:nvSpPr>
        <p:spPr>
          <a:xfrm>
            <a:off x="5591944" y="1196752"/>
            <a:ext cx="1944216" cy="612648"/>
          </a:xfrm>
          <a:prstGeom prst="wedgeRoundRectCallout">
            <a:avLst>
              <a:gd name="adj1" fmla="val -65400"/>
              <a:gd name="adj2" fmla="val 465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</a:t>
            </a:r>
            <a:r>
              <a:rPr lang="zh-CN" altLang="en-US" dirty="0"/>
              <a:t> </a:t>
            </a:r>
            <a:r>
              <a:rPr lang="en-US" altLang="zh-CN" dirty="0"/>
              <a:t>your Microsoft account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7104112" y="3140968"/>
            <a:ext cx="129614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对话气泡: 圆角矩形 2"/>
          <p:cNvSpPr/>
          <p:nvPr/>
        </p:nvSpPr>
        <p:spPr>
          <a:xfrm>
            <a:off x="5447928" y="2060848"/>
            <a:ext cx="2952328" cy="612648"/>
          </a:xfrm>
          <a:prstGeom prst="wedgeRoundRectCallout">
            <a:avLst>
              <a:gd name="adj1" fmla="val -59232"/>
              <a:gd name="adj2" fmla="val -129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If you have no account, you can create one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552" y="0"/>
            <a:ext cx="5664896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104112" y="3140968"/>
            <a:ext cx="129614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对话气泡: 圆角矩形 2"/>
          <p:cNvSpPr/>
          <p:nvPr/>
        </p:nvSpPr>
        <p:spPr>
          <a:xfrm>
            <a:off x="5231904" y="1628800"/>
            <a:ext cx="1944216" cy="612648"/>
          </a:xfrm>
          <a:prstGeom prst="wedgeRoundRectCallout">
            <a:avLst>
              <a:gd name="adj1" fmla="val -65400"/>
              <a:gd name="adj2" fmla="val 465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</a:t>
            </a:r>
            <a:r>
              <a:rPr lang="zh-CN" altLang="en-US" dirty="0"/>
              <a:t> </a:t>
            </a:r>
            <a:r>
              <a:rPr lang="en-US" altLang="zh-CN" dirty="0"/>
              <a:t>your password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552" y="0"/>
            <a:ext cx="5664896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104112" y="3356992"/>
            <a:ext cx="129614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552" y="0"/>
            <a:ext cx="5664896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032104" y="6021288"/>
            <a:ext cx="151216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047875" y="228600"/>
          <a:ext cx="8096250" cy="640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Image" r:id="rId3" imgW="12077700" imgH="9505950" progId="Photoshop.Image.13">
                  <p:embed/>
                </p:oleObj>
              </mc:Choice>
              <mc:Fallback>
                <p:oleObj name="Image" r:id="rId3" imgW="12077700" imgH="9505950" progId="Photoshop.Image.13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47875" y="228600"/>
                        <a:ext cx="8096250" cy="640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2423592" y="1556792"/>
            <a:ext cx="4752528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041525" y="558800"/>
          <a:ext cx="8108950" cy="574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Image" r:id="rId3" imgW="12096750" imgH="8524875" progId="Photoshop.Image.13">
                  <p:embed/>
                </p:oleObj>
              </mc:Choice>
              <mc:Fallback>
                <p:oleObj name="Image" r:id="rId3" imgW="12096750" imgH="8524875" progId="Photoshop.Image.13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41525" y="558800"/>
                        <a:ext cx="8108950" cy="574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7680176" y="1988840"/>
            <a:ext cx="165618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40196"/>
            <a:ext cx="9144000" cy="477760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487488" y="1744535"/>
            <a:ext cx="2808312" cy="46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对话气泡: 圆角矩形 2"/>
          <p:cNvSpPr/>
          <p:nvPr/>
        </p:nvSpPr>
        <p:spPr>
          <a:xfrm>
            <a:off x="4727848" y="1579167"/>
            <a:ext cx="3096344" cy="612648"/>
          </a:xfrm>
          <a:prstGeom prst="wedgeRoundRectCallout">
            <a:avLst>
              <a:gd name="adj1" fmla="val -65400"/>
              <a:gd name="adj2" fmla="val 465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</a:t>
            </a:r>
            <a:r>
              <a:rPr lang="zh-CN" altLang="en-US" dirty="0"/>
              <a:t> </a:t>
            </a:r>
            <a:r>
              <a:rPr lang="en-US" altLang="zh-CN" dirty="0"/>
              <a:t>new UNIX username and new password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40196"/>
            <a:ext cx="9144000" cy="477760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487488" y="5344936"/>
            <a:ext cx="2808312" cy="230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对话气泡: 圆角矩形 2"/>
          <p:cNvSpPr/>
          <p:nvPr/>
        </p:nvSpPr>
        <p:spPr>
          <a:xfrm>
            <a:off x="5087888" y="5315647"/>
            <a:ext cx="2592288" cy="612648"/>
          </a:xfrm>
          <a:prstGeom prst="wedgeRoundRectCallout">
            <a:avLst>
              <a:gd name="adj1" fmla="val -91098"/>
              <a:gd name="adj2" fmla="val -257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Linux command prompt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Environment Configuration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6871" y="1326995"/>
            <a:ext cx="11605207" cy="484996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Download </a:t>
            </a:r>
            <a:r>
              <a:rPr lang="en-US" altLang="zh-CN" sz="2800" dirty="0"/>
              <a:t>and install GCC on Windows 10 (Based on Windows Subsystem for Linux) </a:t>
            </a:r>
            <a:endParaRPr lang="en-US" altLang="zh-CN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Download and </a:t>
            </a:r>
            <a:r>
              <a:rPr lang="en-US" altLang="zh-CN" sz="2800" dirty="0"/>
              <a:t>install LLVM on macOS</a:t>
            </a:r>
            <a:endParaRPr lang="en-US" altLang="zh-CN" dirty="0">
              <a:sym typeface="+mn-ea"/>
            </a:endParaRPr>
          </a:p>
          <a:p>
            <a:pPr marL="285750" indent="-285750"/>
            <a:r>
              <a:rPr lang="en-US" altLang="zh-CN" dirty="0">
                <a:sym typeface="+mn-ea"/>
              </a:rPr>
              <a:t>Download and </a:t>
            </a:r>
            <a:r>
              <a:rPr lang="en-US" altLang="zh-CN" sz="2800" dirty="0"/>
              <a:t>install the editor (</a:t>
            </a:r>
            <a:r>
              <a:rPr lang="en-US" altLang="zh-CN" sz="2800" dirty="0" err="1"/>
              <a:t>VSCode</a:t>
            </a:r>
            <a:r>
              <a:rPr lang="en-US" altLang="zh-CN" sz="2800" dirty="0"/>
              <a:t>)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Compile, </a:t>
            </a:r>
            <a:r>
              <a:rPr lang="en-US" altLang="zh-CN" sz="2800" dirty="0"/>
              <a:t>link and run C/C++ programs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Set output format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07338" y="46415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1.1 Install WSL on Windows 10 (Cont.)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70" y="1929271"/>
            <a:ext cx="6785610" cy="28162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0575" y="5330950"/>
            <a:ext cx="10657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We prefer Ubuntu 20.04 LTS and use this as an example in our class as this is the latest LTS version.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7368" y="1325326"/>
            <a:ext cx="10657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rPr>
              <a:t>Check the version of WSL, make sure the version is 2. Input command: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rPr>
              <a:t>wsl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rPr>
              <a:t> -l -v 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88840"/>
            <a:ext cx="5257800" cy="31242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39416" y="2432420"/>
            <a:ext cx="2808312" cy="3307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对话气泡: 圆角矩形 2"/>
          <p:cNvSpPr/>
          <p:nvPr/>
        </p:nvSpPr>
        <p:spPr>
          <a:xfrm>
            <a:off x="3863752" y="2492896"/>
            <a:ext cx="2592288" cy="330751"/>
          </a:xfrm>
          <a:prstGeom prst="wedgeRoundRectCallout">
            <a:avLst>
              <a:gd name="adj1" fmla="val -61646"/>
              <a:gd name="adj2" fmla="val -257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The version of WSL is 1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351584" y="3458289"/>
            <a:ext cx="2808312" cy="230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对话气泡: 圆角矩形 2"/>
          <p:cNvSpPr/>
          <p:nvPr/>
        </p:nvSpPr>
        <p:spPr>
          <a:xfrm>
            <a:off x="5519936" y="3429000"/>
            <a:ext cx="4464496" cy="612648"/>
          </a:xfrm>
          <a:prstGeom prst="wedgeRoundRectCallout">
            <a:avLst>
              <a:gd name="adj1" fmla="val -61072"/>
              <a:gd name="adj2" fmla="val -257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command: </a:t>
            </a:r>
            <a:r>
              <a:rPr lang="en-US" altLang="zh-CN" dirty="0" err="1"/>
              <a:t>wsl</a:t>
            </a:r>
            <a:r>
              <a:rPr lang="en-US" altLang="zh-CN" dirty="0"/>
              <a:t> –set-version Ubuntu 2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839416" y="4429817"/>
            <a:ext cx="2808312" cy="330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对话气泡: 圆角矩形 2"/>
          <p:cNvSpPr/>
          <p:nvPr/>
        </p:nvSpPr>
        <p:spPr>
          <a:xfrm>
            <a:off x="4439816" y="4400527"/>
            <a:ext cx="4464496" cy="880387"/>
          </a:xfrm>
          <a:prstGeom prst="wedgeRoundRectCallout">
            <a:avLst>
              <a:gd name="adj1" fmla="val -72207"/>
              <a:gd name="adj2" fmla="val -257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command: </a:t>
            </a:r>
            <a:r>
              <a:rPr lang="en-US" altLang="zh-CN" dirty="0" err="1"/>
              <a:t>wsl</a:t>
            </a:r>
            <a:r>
              <a:rPr lang="en-US" altLang="zh-CN" dirty="0"/>
              <a:t> -l –v again and check  the version of WSL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66126" y="440054"/>
            <a:ext cx="10515600" cy="833631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1.2 Install GCC on WSL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767408" y="1855787"/>
            <a:ext cx="5743575" cy="3146425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/>
              <a:t>Once you finished the installation of Ubuntu 20.04 LTS, you can find it on your start menu.</a:t>
            </a:r>
          </a:p>
          <a:p>
            <a:r>
              <a:rPr lang="en-US" altLang="zh-CN" sz="2400" dirty="0"/>
              <a:t>Open it and you will see a Terminal for Linux</a:t>
            </a:r>
          </a:p>
          <a:p>
            <a:r>
              <a:rPr lang="en-US" altLang="zh-CN" sz="2400" dirty="0"/>
              <a:t>You can set username and password for your system (Please remember this password as you need it to switch to root user later)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426" y="1802131"/>
            <a:ext cx="2365375" cy="461581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256240" y="4437112"/>
            <a:ext cx="1152128" cy="288032"/>
          </a:xfrm>
          <a:prstGeom prst="rect">
            <a:avLst/>
          </a:prstGeom>
          <a:noFill/>
          <a:ln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1.2 Install GCC on WSL (Cont.)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 fontScale="97500"/>
          </a:bodyPr>
          <a:lstStyle/>
          <a:p>
            <a:r>
              <a:rPr lang="en-US" altLang="zh-CN" dirty="0"/>
              <a:t>You can change the source list of apt if you want. (This step may improve your download speed later)</a:t>
            </a:r>
          </a:p>
          <a:p>
            <a:pPr lvl="1"/>
            <a:r>
              <a:rPr lang="en-US" altLang="zh-CN" dirty="0"/>
              <a:t>For more information you can visit: </a:t>
            </a:r>
            <a:r>
              <a:rPr lang="en-US" altLang="zh-CN" dirty="0">
                <a:hlinkClick r:id="rId2" action="ppaction://hlinkfile"/>
              </a:rPr>
              <a:t>https://mirrors.sustech.edu.cn/help/ubuntu.html#introduction</a:t>
            </a:r>
            <a:endParaRPr lang="en-US" altLang="zh-CN" dirty="0"/>
          </a:p>
          <a:p>
            <a:r>
              <a:rPr lang="en-US" altLang="zh-CN" dirty="0"/>
              <a:t>Use the command below to install GNU: (If you are using any Linux distribution based on </a:t>
            </a:r>
            <a:r>
              <a:rPr lang="en-US" altLang="zh-CN" dirty="0" err="1"/>
              <a:t>debian</a:t>
            </a:r>
            <a:r>
              <a:rPr lang="en-US" altLang="zh-CN" dirty="0"/>
              <a:t> you can use below to install, too)</a:t>
            </a:r>
          </a:p>
          <a:p>
            <a:pPr lvl="1"/>
            <a:r>
              <a:rPr lang="en-US" altLang="zh-CN" dirty="0" err="1">
                <a:solidFill>
                  <a:schemeClr val="accent5">
                    <a:lumMod val="75000"/>
                  </a:schemeClr>
                </a:solidFill>
              </a:rPr>
              <a:t>sudo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 apt </a:t>
            </a:r>
            <a:r>
              <a:rPr lang="en-US" altLang="zh-CN" dirty="0" err="1">
                <a:solidFill>
                  <a:schemeClr val="accent5">
                    <a:lumMod val="75000"/>
                  </a:schemeClr>
                </a:solidFill>
              </a:rPr>
              <a:t>update;sudo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 apt install g++ -y</a:t>
            </a:r>
          </a:p>
          <a:p>
            <a:pPr lvl="1"/>
            <a:r>
              <a:rPr lang="en-US" altLang="zh-CN" dirty="0"/>
              <a:t>The first command will update your apt library (</a:t>
            </a:r>
            <a:r>
              <a:rPr lang="en-US" altLang="zh-CN" dirty="0" err="1"/>
              <a:t>apt:Advanced</a:t>
            </a:r>
            <a:r>
              <a:rPr lang="en-US" altLang="zh-CN" dirty="0"/>
              <a:t> Packaging Tools)</a:t>
            </a:r>
          </a:p>
          <a:p>
            <a:pPr lvl="1"/>
            <a:r>
              <a:rPr lang="en-US" altLang="zh-CN" dirty="0"/>
              <a:t>The second will install g++ and its independence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40196"/>
            <a:ext cx="9144000" cy="477760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87688" y="5359076"/>
            <a:ext cx="1872208" cy="3021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对话气泡: 圆角矩形 2"/>
          <p:cNvSpPr/>
          <p:nvPr/>
        </p:nvSpPr>
        <p:spPr>
          <a:xfrm>
            <a:off x="5375920" y="5048600"/>
            <a:ext cx="2808312" cy="612648"/>
          </a:xfrm>
          <a:prstGeom prst="wedgeRoundRectCallout">
            <a:avLst>
              <a:gd name="adj1" fmla="val -65400"/>
              <a:gd name="adj2" fmla="val 465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</a:t>
            </a:r>
            <a:r>
              <a:rPr lang="zh-CN" altLang="en-US" dirty="0"/>
              <a:t> </a:t>
            </a:r>
            <a:r>
              <a:rPr lang="en-US" altLang="zh-CN" dirty="0"/>
              <a:t>the command and your password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40196"/>
            <a:ext cx="9144000" cy="477760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40196"/>
            <a:ext cx="9144000" cy="477760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87688" y="1907405"/>
            <a:ext cx="2160240" cy="3246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对话气泡: 圆角矩形 2"/>
          <p:cNvSpPr/>
          <p:nvPr/>
        </p:nvSpPr>
        <p:spPr>
          <a:xfrm>
            <a:off x="5591944" y="1601081"/>
            <a:ext cx="3384376" cy="612648"/>
          </a:xfrm>
          <a:prstGeom prst="wedgeRoundRectCallout">
            <a:avLst>
              <a:gd name="adj1" fmla="val -65400"/>
              <a:gd name="adj2" fmla="val 465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</a:t>
            </a:r>
            <a:r>
              <a:rPr lang="zh-CN" altLang="en-US" dirty="0"/>
              <a:t> </a:t>
            </a:r>
            <a:r>
              <a:rPr lang="en-US" altLang="zh-CN" dirty="0"/>
              <a:t>the command to install g++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40196"/>
            <a:ext cx="9144000" cy="477760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87488" y="161389"/>
            <a:ext cx="8360695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1.3 Verify GCC on WSL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79376" y="1052736"/>
            <a:ext cx="10873208" cy="928939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You can input command: </a:t>
            </a:r>
            <a:r>
              <a:rPr lang="en-US" altLang="zh-CN" sz="2800" dirty="0" err="1">
                <a:solidFill>
                  <a:schemeClr val="accent5">
                    <a:lumMod val="75000"/>
                  </a:schemeClr>
                </a:solidFill>
              </a:rPr>
              <a:t>gcc</a:t>
            </a: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</a:rPr>
              <a:t> --version</a:t>
            </a:r>
            <a:r>
              <a:rPr lang="en-US" altLang="zh-CN" sz="2800" dirty="0"/>
              <a:t> or </a:t>
            </a: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</a:rPr>
              <a:t>g++ --version</a:t>
            </a:r>
            <a:r>
              <a:rPr lang="en-US" altLang="zh-CN" sz="2800" dirty="0"/>
              <a:t> to check whether the GCC is installed well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988840"/>
            <a:ext cx="9144000" cy="477760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487488" y="5673788"/>
            <a:ext cx="6120680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对话气泡: 圆角矩形 2"/>
          <p:cNvSpPr/>
          <p:nvPr/>
        </p:nvSpPr>
        <p:spPr>
          <a:xfrm>
            <a:off x="5231904" y="5074840"/>
            <a:ext cx="4752528" cy="864096"/>
          </a:xfrm>
          <a:prstGeom prst="wedgeRoundRectCallout">
            <a:avLst>
              <a:gd name="adj1" fmla="val -62506"/>
              <a:gd name="adj2" fmla="val 351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</a:t>
            </a:r>
            <a:r>
              <a:rPr lang="en-US" altLang="zh-CN" b="1" dirty="0" err="1">
                <a:solidFill>
                  <a:srgbClr val="FFFF00"/>
                </a:solidFill>
              </a:rPr>
              <a:t>gcc</a:t>
            </a:r>
            <a:r>
              <a:rPr lang="en-US" altLang="zh-CN" b="1" dirty="0">
                <a:solidFill>
                  <a:srgbClr val="FFFF00"/>
                </a:solidFill>
              </a:rPr>
              <a:t> –version </a:t>
            </a:r>
            <a:r>
              <a:rPr lang="en-US" altLang="zh-CN" dirty="0"/>
              <a:t>or </a:t>
            </a:r>
            <a:r>
              <a:rPr lang="en-US" altLang="zh-CN" b="1" dirty="0">
                <a:solidFill>
                  <a:srgbClr val="FFFF00"/>
                </a:solidFill>
              </a:rPr>
              <a:t>g++ --version </a:t>
            </a:r>
            <a:r>
              <a:rPr lang="en-US" altLang="zh-CN" dirty="0"/>
              <a:t>to check if the compiler is installed successfully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24617" y="10953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2.1 Install CLT on macOS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95400" y="2420888"/>
            <a:ext cx="9659416" cy="2880320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Open the Terminal on your Mac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Input </a:t>
            </a:r>
            <a:r>
              <a:rPr lang="en-US" altLang="zh-CN" dirty="0">
                <a:solidFill>
                  <a:srgbClr val="00B0F0"/>
                </a:solidFill>
              </a:rPr>
              <a:t>g++ </a:t>
            </a:r>
            <a:r>
              <a:rPr lang="en-US" altLang="zh-CN" dirty="0">
                <a:solidFill>
                  <a:schemeClr val="tx1"/>
                </a:solidFill>
              </a:rPr>
              <a:t>to check whether the CLT or GCC is installed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If not, the system will guide you to install CLT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You can also install CLT by package provided by Apple: </a:t>
            </a:r>
            <a:r>
              <a:rPr lang="en-US" altLang="zh-CN" dirty="0">
                <a:solidFill>
                  <a:schemeClr val="tx1"/>
                </a:solidFill>
                <a:hlinkClick r:id="rId2" action="ppaction://hlinkfile"/>
              </a:rPr>
              <a:t>https://developer.apple.com/download/more/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1366591" y="1019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2 Download and install LLVM on macOS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7368" y="1030550"/>
            <a:ext cx="8229600" cy="785674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1.1 Install WSL on Windows 10/11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07368" y="1700808"/>
            <a:ext cx="9875440" cy="1296143"/>
          </a:xfrm>
        </p:spPr>
        <p:txBody>
          <a:bodyPr>
            <a:normAutofit fontScale="97500"/>
          </a:bodyPr>
          <a:lstStyle/>
          <a:p>
            <a:r>
              <a:rPr lang="en-US" altLang="zh-CN" b="1" dirty="0">
                <a:solidFill>
                  <a:srgbClr val="00B0F0"/>
                </a:solidFill>
              </a:rPr>
              <a:t>Step one</a:t>
            </a:r>
            <a:r>
              <a:rPr lang="en-US" altLang="zh-CN" dirty="0"/>
              <a:t>: enable the Windows Subsystem for Linux</a:t>
            </a:r>
          </a:p>
          <a:p>
            <a:pPr lvl="1"/>
            <a:r>
              <a:rPr lang="en-US" altLang="zh-CN" dirty="0"/>
              <a:t>Open </a:t>
            </a:r>
            <a:r>
              <a:rPr lang="en-US" altLang="zh-CN" dirty="0" err="1"/>
              <a:t>powershell</a:t>
            </a:r>
            <a:r>
              <a:rPr lang="en-US" altLang="zh-CN" dirty="0"/>
              <a:t> as Administrator and run:  </a:t>
            </a:r>
            <a:r>
              <a:rPr lang="en-US" altLang="zh-CN" dirty="0">
                <a:solidFill>
                  <a:srgbClr val="0070C0"/>
                </a:solidFill>
              </a:rPr>
              <a:t> </a:t>
            </a:r>
            <a:r>
              <a:rPr lang="en-US" altLang="zh-CN" dirty="0" err="1">
                <a:solidFill>
                  <a:srgbClr val="0070C0"/>
                </a:solidFill>
              </a:rPr>
              <a:t>wsl</a:t>
            </a:r>
            <a:r>
              <a:rPr lang="en-US" altLang="zh-CN" dirty="0">
                <a:solidFill>
                  <a:srgbClr val="0070C0"/>
                </a:solidFill>
              </a:rPr>
              <a:t> --install</a:t>
            </a:r>
          </a:p>
          <a:p>
            <a:pPr marL="0" indent="0">
              <a:buNone/>
            </a:pPr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12190" y="1238874"/>
            <a:ext cx="5401560" cy="653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https://learn.microsoft.com/en-us/windows/wsl/install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9" name="Title 1"/>
          <p:cNvSpPr txBox="1"/>
          <p:nvPr/>
        </p:nvSpPr>
        <p:spPr>
          <a:xfrm>
            <a:off x="1860322" y="167678"/>
            <a:ext cx="7599566" cy="9570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/>
              <a:t>1 </a:t>
            </a:r>
            <a:r>
              <a:rPr lang="en-US" sz="4000" b="1" dirty="0">
                <a:sym typeface="+mn-ea"/>
              </a:rPr>
              <a:t>Download and install GCC on Windows 10 (Based on WSL) </a:t>
            </a:r>
            <a:endParaRPr lang="en-US" altLang="zh-CN" sz="40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F0F22DB-688D-4E1E-A6A6-090E8DD17E0F}"/>
              </a:ext>
            </a:extLst>
          </p:cNvPr>
          <p:cNvSpPr/>
          <p:nvPr/>
        </p:nvSpPr>
        <p:spPr>
          <a:xfrm>
            <a:off x="3607315" y="4107106"/>
            <a:ext cx="1624589" cy="1675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06F94E8F-40B6-EF17-DEDA-80825D99DC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5330200"/>
              </p:ext>
            </p:extLst>
          </p:nvPr>
        </p:nvGraphicFramePr>
        <p:xfrm>
          <a:off x="252575" y="2640502"/>
          <a:ext cx="4413042" cy="3827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Image" r:id="rId4" imgW="9420225" imgH="8124825" progId="Photoshop.Image.13">
                  <p:embed/>
                </p:oleObj>
              </mc:Choice>
              <mc:Fallback>
                <p:oleObj name="Image" r:id="rId4" imgW="9420225" imgH="8124825" progId="Photoshop.Image.13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2575" y="2640502"/>
                        <a:ext cx="4413042" cy="38270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对话气泡: 圆角矩形 3">
            <a:extLst>
              <a:ext uri="{FF2B5EF4-FFF2-40B4-BE49-F238E27FC236}">
                <a16:creationId xmlns:a16="http://schemas.microsoft.com/office/drawing/2014/main" id="{5FA9095A-15D0-CDC5-9184-3967525873BB}"/>
              </a:ext>
            </a:extLst>
          </p:cNvPr>
          <p:cNvSpPr/>
          <p:nvPr/>
        </p:nvSpPr>
        <p:spPr>
          <a:xfrm>
            <a:off x="1306705" y="6362332"/>
            <a:ext cx="2152931" cy="428340"/>
          </a:xfrm>
          <a:prstGeom prst="wedgeRoundRectCallout">
            <a:avLst>
              <a:gd name="adj1" fmla="val -64956"/>
              <a:gd name="adj2" fmla="val -421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</a:t>
            </a:r>
            <a:r>
              <a:rPr lang="zh-CN" altLang="en-US" dirty="0"/>
              <a:t>命令提示符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2D24799-8F73-35B3-2E19-5F35B7C619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0905" y="2679096"/>
            <a:ext cx="4402065" cy="212131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2BD80EA-AE2B-71F8-C779-4DBF9C96F4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2845" y="3301008"/>
            <a:ext cx="3499155" cy="35569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2.2 Verify LLVM on macOS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646295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The same as verifying GNU, using: </a:t>
            </a:r>
            <a:r>
              <a:rPr lang="en-US" altLang="zh-CN" dirty="0">
                <a:solidFill>
                  <a:srgbClr val="00B0F0"/>
                </a:solidFill>
              </a:rPr>
              <a:t>g++ --version</a:t>
            </a:r>
          </a:p>
        </p:txBody>
      </p:sp>
      <p:pic>
        <p:nvPicPr>
          <p:cNvPr id="3" name="图片 2" descr="{1F183B8E-16FC-3D76-4C65-3624B07A21B3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811781"/>
            <a:ext cx="8305800" cy="183578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5938" y="1607301"/>
            <a:ext cx="105851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To install </a:t>
            </a:r>
            <a:r>
              <a:rPr lang="en-US" altLang="zh-CN" sz="2000" b="1" dirty="0" err="1"/>
              <a:t>VSCode</a:t>
            </a:r>
            <a:r>
              <a:rPr lang="en-US" altLang="zh-CN" sz="2000" dirty="0"/>
              <a:t>, you can visit: </a:t>
            </a:r>
            <a:r>
              <a:rPr lang="en-US" altLang="zh-CN" sz="2000" dirty="0">
                <a:hlinkClick r:id="rId3" action="ppaction://hlinkfile"/>
              </a:rPr>
              <a:t>https://code.visualstudio.com/</a:t>
            </a:r>
            <a:r>
              <a:rPr lang="en-US" altLang="zh-CN" sz="2000" dirty="0"/>
              <a:t> to download the package for your platform (Linux, Windows or macOS).</a:t>
            </a:r>
          </a:p>
          <a:p>
            <a:endParaRPr lang="en-US" altLang="zh-CN" sz="2000" dirty="0"/>
          </a:p>
          <a:p>
            <a:r>
              <a:rPr lang="en-US" altLang="zh-CN" sz="2000" dirty="0"/>
              <a:t>After you install </a:t>
            </a:r>
            <a:r>
              <a:rPr lang="en-US" altLang="zh-CN" sz="2000" dirty="0" err="1"/>
              <a:t>VSCode</a:t>
            </a:r>
            <a:r>
              <a:rPr lang="en-US" altLang="zh-CN" sz="2000" dirty="0"/>
              <a:t>, you need to install two plugins at least to support our development:</a:t>
            </a:r>
          </a:p>
          <a:p>
            <a:r>
              <a:rPr lang="en-US" altLang="zh-CN" sz="2000" dirty="0"/>
              <a:t>	1. C/C++ plugin</a:t>
            </a:r>
          </a:p>
          <a:p>
            <a:r>
              <a:rPr lang="en-US" altLang="zh-CN" sz="2000" dirty="0"/>
              <a:t>	2. Remote - WSL plugin</a:t>
            </a:r>
          </a:p>
          <a:p>
            <a:r>
              <a:rPr lang="en-US" altLang="zh-CN" sz="2000" dirty="0"/>
              <a:t>To install them, you can search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</a:rPr>
              <a:t>c++</a:t>
            </a:r>
            <a:r>
              <a:rPr lang="en-US" altLang="zh-CN" sz="2000" dirty="0"/>
              <a:t> and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</a:rPr>
              <a:t>wsl</a:t>
            </a:r>
            <a:r>
              <a:rPr lang="en-US" altLang="zh-CN" sz="2000" dirty="0"/>
              <a:t> respectively.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051" y="4099560"/>
            <a:ext cx="3800475" cy="1866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576" y="4337685"/>
            <a:ext cx="3876675" cy="13906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711624" y="4744978"/>
            <a:ext cx="1296144" cy="628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816080" y="5085184"/>
            <a:ext cx="1888704" cy="530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240505" y="28173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464646"/>
                </a:solidFill>
              </a:rPr>
              <a:t>3.Download and install editor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520" y="2276475"/>
            <a:ext cx="8239125" cy="4429125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551383" y="1285246"/>
            <a:ext cx="11120663" cy="117108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sz="2400" dirty="0"/>
              <a:t>Now, you need to switch your </a:t>
            </a:r>
            <a:r>
              <a:rPr lang="en-US" altLang="zh-CN" sz="2400" dirty="0" err="1"/>
              <a:t>VSCode</a:t>
            </a:r>
            <a:r>
              <a:rPr lang="en-US" altLang="zh-CN" sz="2400" dirty="0"/>
              <a:t> to WSL system.</a:t>
            </a:r>
          </a:p>
          <a:p>
            <a:pPr marL="0" indent="0">
              <a:buNone/>
            </a:pPr>
            <a:r>
              <a:rPr lang="en-US" altLang="zh-CN" sz="2400" dirty="0"/>
              <a:t>Click the green button on left of the bottom, and choose </a:t>
            </a:r>
            <a:r>
              <a:rPr lang="en-US" altLang="zh-CN" sz="2400" b="1" dirty="0"/>
              <a:t>Remote WSL: New window</a:t>
            </a:r>
            <a:r>
              <a:rPr lang="en-US" altLang="zh-CN" sz="2400" dirty="0"/>
              <a:t> (or others you need).</a:t>
            </a:r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42202" y="2879845"/>
            <a:ext cx="1224136" cy="2389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016345" y="6484094"/>
            <a:ext cx="232828" cy="2020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1519572" y="876100"/>
            <a:ext cx="9453228" cy="3821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000" dirty="0"/>
              <a:t>Now your </a:t>
            </a:r>
            <a:r>
              <a:rPr lang="en-US" altLang="zh-CN" sz="2000" dirty="0" err="1"/>
              <a:t>VSCode</a:t>
            </a:r>
            <a:r>
              <a:rPr lang="en-US" altLang="zh-CN" sz="2000" dirty="0"/>
              <a:t> is working on the WSL system. We can create our first C/C++ program. </a:t>
            </a:r>
            <a:endParaRPr lang="en-US" altLang="zh-CN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endParaRPr lang="en-US" altLang="zh-CN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36837" y="6160308"/>
            <a:ext cx="894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Note</a:t>
            </a:r>
            <a:r>
              <a:rPr lang="en-US" altLang="zh-CN" dirty="0"/>
              <a:t>: The suffix of the program must be </a:t>
            </a:r>
            <a:r>
              <a:rPr lang="en-US" altLang="zh-CN" dirty="0">
                <a:solidFill>
                  <a:srgbClr val="C00000"/>
                </a:solidFill>
              </a:rPr>
              <a:t>.c</a:t>
            </a:r>
            <a:r>
              <a:rPr lang="en-US" altLang="zh-CN" dirty="0"/>
              <a:t> or </a:t>
            </a:r>
            <a:r>
              <a:rPr lang="en-US" altLang="zh-CN" dirty="0">
                <a:solidFill>
                  <a:srgbClr val="C00000"/>
                </a:solidFill>
              </a:rPr>
              <a:t>.</a:t>
            </a:r>
            <a:r>
              <a:rPr lang="en-US" altLang="zh-CN" dirty="0" err="1">
                <a:solidFill>
                  <a:srgbClr val="C00000"/>
                </a:solidFill>
              </a:rPr>
              <a:t>cpp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/>
              <a:t>for c program and </a:t>
            </a:r>
            <a:r>
              <a:rPr lang="en-US" altLang="zh-CN" dirty="0" err="1"/>
              <a:t>c++</a:t>
            </a:r>
            <a:r>
              <a:rPr lang="en-US" altLang="zh-CN" dirty="0"/>
              <a:t> program respectively.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893" y="1258293"/>
            <a:ext cx="8610600" cy="484822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859893" y="5910352"/>
            <a:ext cx="986735" cy="1961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2492896"/>
            <a:ext cx="8519671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71683" y="1264404"/>
            <a:ext cx="6414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32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4.1 The program compilation process</a:t>
            </a:r>
            <a:endParaRPr lang="zh-CN" altLang="en-US" sz="3200" b="1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1330152" y="476672"/>
            <a:ext cx="8748464" cy="108012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/>
              <a:t>4 Compile, Link and Run C/C++ Programs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583" y="1716193"/>
            <a:ext cx="6876256" cy="51571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87055" y="316033"/>
            <a:ext cx="66996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32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4.2 Compile, Link and Run C programs </a:t>
            </a:r>
            <a:endParaRPr lang="zh-CN" altLang="en-US" sz="3200" b="1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76138" y="916775"/>
            <a:ext cx="7256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Compile/Link/Run a simple C program – </a:t>
            </a:r>
            <a:r>
              <a:rPr lang="en-US" altLang="zh-CN" sz="2400" dirty="0" err="1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hello.c</a:t>
            </a:r>
            <a:endParaRPr lang="zh-CN" altLang="en-US" sz="24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3512" y="1259468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Write your codes in </a:t>
            </a:r>
            <a:r>
              <a:rPr lang="en-US" altLang="zh-CN" dirty="0" err="1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VScode</a:t>
            </a:r>
            <a:endParaRPr lang="zh-CN" altLang="en-US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639616" y="2762188"/>
            <a:ext cx="4608512" cy="522797"/>
            <a:chOff x="4067944" y="5547543"/>
            <a:chExt cx="4608512" cy="419344"/>
          </a:xfrm>
        </p:grpSpPr>
        <p:sp>
          <p:nvSpPr>
            <p:cNvPr id="18" name="矩形 17"/>
            <p:cNvSpPr/>
            <p:nvPr/>
          </p:nvSpPr>
          <p:spPr>
            <a:xfrm>
              <a:off x="4067944" y="5620677"/>
              <a:ext cx="605545" cy="1729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圆角矩形标注 3"/>
            <p:cNvSpPr/>
            <p:nvPr/>
          </p:nvSpPr>
          <p:spPr>
            <a:xfrm>
              <a:off x="5004048" y="5547543"/>
              <a:ext cx="3672408" cy="419344"/>
            </a:xfrm>
            <a:prstGeom prst="wedgeRoundRectCallout">
              <a:avLst>
                <a:gd name="adj1" fmla="val -58869"/>
                <a:gd name="adj2" fmla="val 4815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Click “Open folder” button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009654" y="2077536"/>
            <a:ext cx="3141244" cy="1063432"/>
            <a:chOff x="4067944" y="5620677"/>
            <a:chExt cx="3141244" cy="852996"/>
          </a:xfrm>
        </p:grpSpPr>
        <p:sp>
          <p:nvSpPr>
            <p:cNvPr id="23" name="矩形 22"/>
            <p:cNvSpPr/>
            <p:nvPr/>
          </p:nvSpPr>
          <p:spPr>
            <a:xfrm>
              <a:off x="4067944" y="5620677"/>
              <a:ext cx="605545" cy="1729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圆角矩形标注 3"/>
            <p:cNvSpPr/>
            <p:nvPr/>
          </p:nvSpPr>
          <p:spPr>
            <a:xfrm>
              <a:off x="5170514" y="5663060"/>
              <a:ext cx="2038674" cy="810613"/>
            </a:xfrm>
            <a:prstGeom prst="wedgeRoundRectCallout">
              <a:avLst>
                <a:gd name="adj1" fmla="val -80369"/>
                <a:gd name="adj2" fmla="val -34124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Click “Show Local” button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2063552" y="6669778"/>
            <a:ext cx="792088" cy="2156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075" y="1176337"/>
            <a:ext cx="7181850" cy="45053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169178" y="2455587"/>
            <a:ext cx="1320360" cy="2338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566209" y="5269285"/>
            <a:ext cx="1067644" cy="333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1804600" y="651917"/>
            <a:ext cx="8582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Find your folder where the code will be stored and select the folder.</a:t>
            </a:r>
            <a:endParaRPr lang="zh-CN" altLang="en-US" sz="24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818" y="1053632"/>
            <a:ext cx="8979300" cy="5445779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2832233" y="1501324"/>
            <a:ext cx="6444207" cy="810829"/>
            <a:chOff x="4067945" y="5547543"/>
            <a:chExt cx="6444207" cy="650379"/>
          </a:xfrm>
        </p:grpSpPr>
        <p:sp>
          <p:nvSpPr>
            <p:cNvPr id="8" name="矩形 7"/>
            <p:cNvSpPr/>
            <p:nvPr/>
          </p:nvSpPr>
          <p:spPr>
            <a:xfrm>
              <a:off x="4067945" y="5620677"/>
              <a:ext cx="288032" cy="17293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圆角矩形标注 3"/>
            <p:cNvSpPr/>
            <p:nvPr/>
          </p:nvSpPr>
          <p:spPr>
            <a:xfrm>
              <a:off x="4644008" y="5547543"/>
              <a:ext cx="5868144" cy="650379"/>
            </a:xfrm>
            <a:prstGeom prst="wedgeRoundRectCallout">
              <a:avLst>
                <a:gd name="adj1" fmla="val -57084"/>
                <a:gd name="adj2" fmla="val -14427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Click “New File” button or select “</a:t>
              </a:r>
              <a:r>
                <a:rPr lang="en-US" altLang="zh-CN" sz="2400" dirty="0" err="1">
                  <a:solidFill>
                    <a:prstClr val="white"/>
                  </a:solidFill>
                </a:rPr>
                <a:t>File”→”New</a:t>
              </a:r>
              <a:r>
                <a:rPr lang="en-US" altLang="zh-CN" sz="2400" dirty="0">
                  <a:solidFill>
                    <a:prstClr val="white"/>
                  </a:solidFill>
                </a:rPr>
                <a:t> File” menu to create a new file 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383" y="919163"/>
            <a:ext cx="8854888" cy="5370326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975354" y="1536309"/>
            <a:ext cx="6552728" cy="594805"/>
            <a:chOff x="3995936" y="5547543"/>
            <a:chExt cx="6048672" cy="477103"/>
          </a:xfrm>
        </p:grpSpPr>
        <p:sp>
          <p:nvSpPr>
            <p:cNvPr id="5" name="矩形 4"/>
            <p:cNvSpPr/>
            <p:nvPr/>
          </p:nvSpPr>
          <p:spPr>
            <a:xfrm>
              <a:off x="3995936" y="5620677"/>
              <a:ext cx="936104" cy="17293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圆角矩形标注 3"/>
            <p:cNvSpPr/>
            <p:nvPr/>
          </p:nvSpPr>
          <p:spPr>
            <a:xfrm>
              <a:off x="5292080" y="5547543"/>
              <a:ext cx="4752528" cy="477103"/>
            </a:xfrm>
            <a:prstGeom prst="wedgeRoundRectCallout">
              <a:avLst>
                <a:gd name="adj1" fmla="val -57084"/>
                <a:gd name="adj2" fmla="val -14427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Input your file name and press Enter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343" y="1214437"/>
            <a:ext cx="8239125" cy="4429125"/>
          </a:xfrm>
          <a:prstGeom prst="rect">
            <a:avLst/>
          </a:prstGeom>
        </p:spPr>
      </p:pic>
      <p:sp>
        <p:nvSpPr>
          <p:cNvPr id="4" name="TextBox 1"/>
          <p:cNvSpPr txBox="1"/>
          <p:nvPr/>
        </p:nvSpPr>
        <p:spPr>
          <a:xfrm>
            <a:off x="1878137" y="564987"/>
            <a:ext cx="5031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Input the code below and save the file.</a:t>
            </a:r>
            <a:endParaRPr lang="zh-CN" altLang="en-US" sz="24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030051" y="2051672"/>
            <a:ext cx="4265684" cy="2592292"/>
            <a:chOff x="3995936" y="5620677"/>
            <a:chExt cx="3937551" cy="2079320"/>
          </a:xfrm>
        </p:grpSpPr>
        <p:sp>
          <p:nvSpPr>
            <p:cNvPr id="7" name="矩形 6"/>
            <p:cNvSpPr/>
            <p:nvPr/>
          </p:nvSpPr>
          <p:spPr>
            <a:xfrm>
              <a:off x="3995936" y="5620677"/>
              <a:ext cx="2658757" cy="13708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圆角矩形标注 3"/>
            <p:cNvSpPr/>
            <p:nvPr/>
          </p:nvSpPr>
          <p:spPr>
            <a:xfrm>
              <a:off x="5374433" y="7114244"/>
              <a:ext cx="2559054" cy="585753"/>
            </a:xfrm>
            <a:prstGeom prst="wedgeRoundRectCallout">
              <a:avLst>
                <a:gd name="adj1" fmla="val -40762"/>
                <a:gd name="adj2" fmla="val -109518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Input your code in the editor window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1128464" y="1037307"/>
            <a:ext cx="10735235" cy="2175669"/>
          </a:xfrm>
        </p:spPr>
        <p:txBody>
          <a:bodyPr>
            <a:normAutofit fontScale="67500" lnSpcReduction="20000"/>
          </a:bodyPr>
          <a:lstStyle/>
          <a:p>
            <a:r>
              <a:rPr lang="en-US" altLang="zh-CN" sz="3600" b="1" dirty="0">
                <a:solidFill>
                  <a:srgbClr val="00B0F0"/>
                </a:solidFill>
              </a:rPr>
              <a:t>Step two</a:t>
            </a:r>
            <a:r>
              <a:rPr lang="en-US" altLang="zh-CN" sz="3600" dirty="0">
                <a:solidFill>
                  <a:schemeClr val="tx1"/>
                </a:solidFill>
              </a:rPr>
              <a:t>: </a:t>
            </a:r>
            <a:r>
              <a:rPr lang="en-US" altLang="zh-CN" sz="3600" dirty="0"/>
              <a:t>Check requirements for running WSL 2</a:t>
            </a:r>
          </a:p>
          <a:p>
            <a:pPr marL="0" indent="0" algn="l">
              <a:buNone/>
            </a:pPr>
            <a:r>
              <a:rPr lang="en-US" altLang="zh-C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To update to WSL 2, you must be running Windows 10.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For x64 systems: </a:t>
            </a:r>
            <a:r>
              <a:rPr lang="en-US" altLang="zh-CN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Version 1903</a:t>
            </a:r>
            <a:r>
              <a:rPr lang="en-US" altLang="zh-C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or higher, with </a:t>
            </a:r>
            <a:r>
              <a:rPr lang="en-US" altLang="zh-CN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Build 18362</a:t>
            </a:r>
            <a:r>
              <a:rPr lang="en-US" altLang="zh-C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or higher.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For ARM64 systems: </a:t>
            </a:r>
            <a:r>
              <a:rPr lang="en-US" altLang="zh-CN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Version 2004</a:t>
            </a:r>
            <a:r>
              <a:rPr lang="en-US" altLang="zh-C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or higher, with </a:t>
            </a:r>
            <a:r>
              <a:rPr lang="en-US" altLang="zh-CN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Build 19041</a:t>
            </a:r>
            <a:r>
              <a:rPr lang="en-US" altLang="zh-C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or higher.</a:t>
            </a:r>
          </a:p>
          <a:p>
            <a:endParaRPr lang="en-US" altLang="zh-CN" dirty="0"/>
          </a:p>
          <a:p>
            <a:r>
              <a:rPr lang="en-US" altLang="zh-C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To check your version and build number, select </a:t>
            </a:r>
            <a:r>
              <a:rPr lang="en-US" altLang="zh-CN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Windows logo key + R</a:t>
            </a:r>
            <a:r>
              <a:rPr lang="en-US" altLang="zh-C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, type </a:t>
            </a:r>
            <a:r>
              <a:rPr lang="en-US" altLang="zh-CN" b="1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winver</a:t>
            </a:r>
            <a:r>
              <a:rPr lang="en-US" altLang="zh-C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, select </a:t>
            </a:r>
            <a:r>
              <a:rPr lang="en-US" altLang="zh-CN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OK</a:t>
            </a:r>
            <a:r>
              <a:rPr lang="en-US" altLang="zh-C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.</a:t>
            </a:r>
            <a:endParaRPr lang="en-US" altLang="zh-CN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3573016"/>
            <a:ext cx="3800475" cy="21907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84" y="3212976"/>
            <a:ext cx="3704058" cy="36004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055440" y="4581128"/>
            <a:ext cx="64807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559496" y="5301208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752950" y="4293096"/>
            <a:ext cx="1359274" cy="1884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976320" y="6453336"/>
            <a:ext cx="64807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832" y="848258"/>
            <a:ext cx="8229600" cy="44577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565902" y="926491"/>
            <a:ext cx="5400600" cy="1597742"/>
            <a:chOff x="4067945" y="5620677"/>
            <a:chExt cx="5400600" cy="1281575"/>
          </a:xfrm>
        </p:grpSpPr>
        <p:sp>
          <p:nvSpPr>
            <p:cNvPr id="5" name="矩形 4"/>
            <p:cNvSpPr/>
            <p:nvPr/>
          </p:nvSpPr>
          <p:spPr>
            <a:xfrm>
              <a:off x="4067945" y="5620677"/>
              <a:ext cx="2808312" cy="46172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圆角矩形标注 3"/>
            <p:cNvSpPr/>
            <p:nvPr/>
          </p:nvSpPr>
          <p:spPr>
            <a:xfrm>
              <a:off x="4716017" y="6251873"/>
              <a:ext cx="4752528" cy="650379"/>
            </a:xfrm>
            <a:prstGeom prst="wedgeRoundRectCallout">
              <a:avLst>
                <a:gd name="adj1" fmla="val -35860"/>
                <a:gd name="adj2" fmla="val -84184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Select “</a:t>
              </a:r>
              <a:r>
                <a:rPr lang="en-US" altLang="zh-CN" sz="2400" dirty="0" err="1">
                  <a:solidFill>
                    <a:prstClr val="white"/>
                  </a:solidFill>
                </a:rPr>
                <a:t>Terminal”→”New</a:t>
              </a:r>
              <a:r>
                <a:rPr lang="en-US" altLang="zh-CN" sz="2400" dirty="0">
                  <a:solidFill>
                    <a:prstClr val="white"/>
                  </a:solidFill>
                </a:rPr>
                <a:t> Terminal” menu to open the Terminal window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749" y="3479362"/>
            <a:ext cx="7995193" cy="2786968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3769975" y="4012607"/>
            <a:ext cx="5998434" cy="802982"/>
            <a:chOff x="2245974" y="4012607"/>
            <a:chExt cx="5998434" cy="802982"/>
          </a:xfrm>
        </p:grpSpPr>
        <p:sp>
          <p:nvSpPr>
            <p:cNvPr id="4" name="椭圆 3"/>
            <p:cNvSpPr/>
            <p:nvPr/>
          </p:nvSpPr>
          <p:spPr>
            <a:xfrm>
              <a:off x="6525406" y="4012607"/>
              <a:ext cx="1719002" cy="424505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245974" y="4599565"/>
              <a:ext cx="784096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35896" y="4216694"/>
              <a:ext cx="9417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Calibri" panose="020F0502020204030204"/>
                  <a:ea typeface="宋体" panose="02010600030101010101" pitchFamily="2" charset="-122"/>
                </a:rPr>
                <a:t>compile</a:t>
              </a:r>
              <a:endParaRPr lang="zh-CN" altLang="en-US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2" name="直接箭头连接符 11"/>
            <p:cNvCxnSpPr/>
            <p:nvPr/>
          </p:nvCxnSpPr>
          <p:spPr>
            <a:xfrm flipH="1">
              <a:off x="3030070" y="4318937"/>
              <a:ext cx="3702171" cy="34132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2935962" y="4690011"/>
            <a:ext cx="7332771" cy="771242"/>
            <a:chOff x="1411961" y="4690011"/>
            <a:chExt cx="7332771" cy="771242"/>
          </a:xfrm>
        </p:grpSpPr>
        <p:sp>
          <p:nvSpPr>
            <p:cNvPr id="6" name="椭圆 5"/>
            <p:cNvSpPr/>
            <p:nvPr/>
          </p:nvSpPr>
          <p:spPr>
            <a:xfrm>
              <a:off x="6525406" y="4690011"/>
              <a:ext cx="2219326" cy="424506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411961" y="5245229"/>
              <a:ext cx="711767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211960" y="4797656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Calibri" panose="020F0502020204030204"/>
                  <a:ea typeface="宋体" panose="02010600030101010101" pitchFamily="2" charset="-122"/>
                </a:rPr>
                <a:t>link</a:t>
              </a:r>
              <a:endParaRPr lang="zh-CN" altLang="en-US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5" name="直接箭头连接符 14"/>
            <p:cNvCxnSpPr/>
            <p:nvPr/>
          </p:nvCxnSpPr>
          <p:spPr>
            <a:xfrm flipH="1">
              <a:off x="2024029" y="5038734"/>
              <a:ext cx="5160137" cy="20649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8049408" y="5276588"/>
            <a:ext cx="1573119" cy="423853"/>
            <a:chOff x="6525407" y="5276587"/>
            <a:chExt cx="1573119" cy="423853"/>
          </a:xfrm>
        </p:grpSpPr>
        <p:sp>
          <p:nvSpPr>
            <p:cNvPr id="16" name="矩形 15"/>
            <p:cNvSpPr/>
            <p:nvPr/>
          </p:nvSpPr>
          <p:spPr>
            <a:xfrm>
              <a:off x="6525407" y="5392524"/>
              <a:ext cx="926914" cy="3079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85244" y="5276587"/>
              <a:ext cx="513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Calibri" panose="020F0502020204030204"/>
                  <a:ea typeface="宋体" panose="02010600030101010101" pitchFamily="2" charset="-122"/>
                </a:rPr>
                <a:t>run</a:t>
              </a:r>
              <a:endParaRPr lang="zh-CN" altLang="en-US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933887" y="5638086"/>
            <a:ext cx="1943102" cy="1050012"/>
            <a:chOff x="4221388" y="5226623"/>
            <a:chExt cx="1943102" cy="842232"/>
          </a:xfrm>
        </p:grpSpPr>
        <p:sp>
          <p:nvSpPr>
            <p:cNvPr id="20" name="矩形 19"/>
            <p:cNvSpPr/>
            <p:nvPr/>
          </p:nvSpPr>
          <p:spPr>
            <a:xfrm>
              <a:off x="4221388" y="5226623"/>
              <a:ext cx="1296144" cy="2469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圆角矩形标注 3"/>
            <p:cNvSpPr/>
            <p:nvPr/>
          </p:nvSpPr>
          <p:spPr>
            <a:xfrm>
              <a:off x="4499993" y="5591752"/>
              <a:ext cx="1664497" cy="477103"/>
            </a:xfrm>
            <a:prstGeom prst="wedgeRoundRectCallout">
              <a:avLst>
                <a:gd name="adj1" fmla="val -35860"/>
                <a:gd name="adj2" fmla="val -84184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The</a:t>
              </a:r>
              <a:r>
                <a:rPr lang="zh-CN" altLang="en-US" sz="2400" dirty="0">
                  <a:solidFill>
                    <a:prstClr val="white"/>
                  </a:solidFill>
                </a:rPr>
                <a:t> </a:t>
              </a:r>
              <a:r>
                <a:rPr lang="en-US" altLang="zh-CN" sz="2400" dirty="0">
                  <a:solidFill>
                    <a:prstClr val="white"/>
                  </a:solidFill>
                </a:rPr>
                <a:t>output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TextBox 1"/>
          <p:cNvSpPr txBox="1"/>
          <p:nvPr/>
        </p:nvSpPr>
        <p:spPr>
          <a:xfrm>
            <a:off x="2136685" y="410637"/>
            <a:ext cx="3816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Use </a:t>
            </a:r>
            <a:r>
              <a:rPr lang="en-US" altLang="zh-CN" sz="2400" dirty="0" err="1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gcc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 to compile the .c file.</a:t>
            </a:r>
            <a:endParaRPr lang="zh-CN" altLang="en-US" sz="24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059" y="941002"/>
            <a:ext cx="3838575" cy="2228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545" y="1256731"/>
            <a:ext cx="8937812" cy="5420617"/>
          </a:xfrm>
          <a:prstGeom prst="rect">
            <a:avLst/>
          </a:prstGeom>
        </p:spPr>
      </p:pic>
      <p:sp>
        <p:nvSpPr>
          <p:cNvPr id="3" name="TextBox 1"/>
          <p:cNvSpPr txBox="1"/>
          <p:nvPr/>
        </p:nvSpPr>
        <p:spPr>
          <a:xfrm>
            <a:off x="1581454" y="180652"/>
            <a:ext cx="9633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The default output executable file is called “</a:t>
            </a:r>
            <a:r>
              <a:rPr lang="en-US" altLang="zh-CN" sz="2400" dirty="0" err="1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a.out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”(Unix and Mac OS) if you don’t specify the name in compiling and linking step.</a:t>
            </a:r>
            <a:endParaRPr lang="zh-CN" altLang="en-US" sz="24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864579" y="5166705"/>
            <a:ext cx="5979379" cy="764417"/>
            <a:chOff x="4061802" y="5444609"/>
            <a:chExt cx="5979379" cy="764417"/>
          </a:xfrm>
        </p:grpSpPr>
        <p:sp>
          <p:nvSpPr>
            <p:cNvPr id="4" name="矩形 3"/>
            <p:cNvSpPr/>
            <p:nvPr/>
          </p:nvSpPr>
          <p:spPr>
            <a:xfrm>
              <a:off x="7380312" y="5733256"/>
              <a:ext cx="912040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286726" y="5444609"/>
              <a:ext cx="1754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Calibri" panose="020F0502020204030204"/>
                  <a:ea typeface="宋体" panose="02010600030101010101" pitchFamily="2" charset="-122"/>
                </a:rPr>
                <a:t>compile and link</a:t>
              </a:r>
              <a:endParaRPr lang="zh-CN" altLang="en-US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061802" y="6053159"/>
              <a:ext cx="382663" cy="15586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171364" y="5789180"/>
            <a:ext cx="1857795" cy="369332"/>
            <a:chOff x="6696236" y="6013300"/>
            <a:chExt cx="1857795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7380312" y="6013300"/>
              <a:ext cx="1173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Calibri" panose="020F0502020204030204"/>
                  <a:ea typeface="宋体" panose="02010600030101010101" pitchFamily="2" charset="-122"/>
                </a:rPr>
                <a:t>run   </a:t>
              </a:r>
              <a:r>
                <a:rPr lang="en-US" altLang="zh-CN" b="1" dirty="0" err="1">
                  <a:solidFill>
                    <a:srgbClr val="FF0000"/>
                  </a:solidFill>
                  <a:latin typeface="Calibri" panose="020F0502020204030204"/>
                  <a:ea typeface="宋体" panose="02010600030101010101" pitchFamily="2" charset="-122"/>
                </a:rPr>
                <a:t>a.out</a:t>
              </a:r>
              <a:endParaRPr lang="zh-CN" altLang="en-US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696236" y="6102588"/>
              <a:ext cx="577482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885239" y="5944385"/>
            <a:ext cx="2890916" cy="405412"/>
            <a:chOff x="4777429" y="6053008"/>
            <a:chExt cx="2890916" cy="325187"/>
          </a:xfrm>
        </p:grpSpPr>
        <p:sp>
          <p:nvSpPr>
            <p:cNvPr id="14" name="矩形 13"/>
            <p:cNvSpPr/>
            <p:nvPr/>
          </p:nvSpPr>
          <p:spPr>
            <a:xfrm>
              <a:off x="6711878" y="6116446"/>
              <a:ext cx="956467" cy="17327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圆角矩形标注 3"/>
            <p:cNvSpPr/>
            <p:nvPr/>
          </p:nvSpPr>
          <p:spPr>
            <a:xfrm>
              <a:off x="4777429" y="6053008"/>
              <a:ext cx="1664497" cy="325187"/>
            </a:xfrm>
            <a:prstGeom prst="wedgeRoundRectCallout">
              <a:avLst>
                <a:gd name="adj1" fmla="val 67215"/>
                <a:gd name="adj2" fmla="val -16752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The</a:t>
              </a:r>
              <a:r>
                <a:rPr lang="zh-CN" altLang="en-US" sz="2400" dirty="0">
                  <a:solidFill>
                    <a:prstClr val="white"/>
                  </a:solidFill>
                </a:rPr>
                <a:t> </a:t>
              </a:r>
              <a:r>
                <a:rPr lang="en-US" altLang="zh-CN" sz="2400" dirty="0">
                  <a:solidFill>
                    <a:prstClr val="white"/>
                  </a:solidFill>
                </a:rPr>
                <a:t>output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99393" y="486364"/>
            <a:ext cx="71150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32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4.3 Compile, Link and Run C++ programs </a:t>
            </a:r>
            <a:endParaRPr lang="zh-CN" altLang="en-US" sz="3200" b="1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40287" y="1255470"/>
            <a:ext cx="7383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Compile/Link/Run a simple C++ program – helloworld.cpp</a:t>
            </a:r>
            <a:endParaRPr lang="zh-CN" altLang="en-US" sz="24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3390765" y="2185532"/>
          <a:ext cx="2432050" cy="450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Image" r:id="rId3" imgW="3629025" imgH="6696075" progId="Photoshop.Image.13">
                  <p:embed/>
                </p:oleObj>
              </mc:Choice>
              <mc:Fallback>
                <p:oleObj name="Image" r:id="rId3" imgW="3629025" imgH="6696075" progId="Photoshop.Image.13">
                  <p:embed/>
                  <p:pic>
                    <p:nvPicPr>
                      <p:cNvPr id="0" name="对象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90765" y="2185532"/>
                        <a:ext cx="2432050" cy="450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3570785" y="2106839"/>
            <a:ext cx="5400600" cy="1597742"/>
            <a:chOff x="4067945" y="5620677"/>
            <a:chExt cx="5400600" cy="1281575"/>
          </a:xfrm>
        </p:grpSpPr>
        <p:sp>
          <p:nvSpPr>
            <p:cNvPr id="12" name="矩形 11"/>
            <p:cNvSpPr/>
            <p:nvPr/>
          </p:nvSpPr>
          <p:spPr>
            <a:xfrm>
              <a:off x="4067945" y="5620677"/>
              <a:ext cx="2252030" cy="46172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圆角矩形标注 3"/>
            <p:cNvSpPr/>
            <p:nvPr/>
          </p:nvSpPr>
          <p:spPr>
            <a:xfrm>
              <a:off x="4716017" y="6251873"/>
              <a:ext cx="4752528" cy="650379"/>
            </a:xfrm>
            <a:prstGeom prst="wedgeRoundRectCallout">
              <a:avLst>
                <a:gd name="adj1" fmla="val -35860"/>
                <a:gd name="adj2" fmla="val -84184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Select “</a:t>
              </a:r>
              <a:r>
                <a:rPr lang="en-US" altLang="zh-CN" sz="2400" dirty="0" err="1">
                  <a:solidFill>
                    <a:prstClr val="white"/>
                  </a:solidFill>
                </a:rPr>
                <a:t>File”→”New</a:t>
              </a:r>
              <a:r>
                <a:rPr lang="en-US" altLang="zh-CN" sz="2400" dirty="0">
                  <a:solidFill>
                    <a:prstClr val="white"/>
                  </a:solidFill>
                </a:rPr>
                <a:t> File” menu to create a new file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159" y="1292135"/>
            <a:ext cx="8429625" cy="35433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439816" y="1873459"/>
            <a:ext cx="5400600" cy="1597742"/>
            <a:chOff x="4067945" y="5620677"/>
            <a:chExt cx="5400600" cy="1281575"/>
          </a:xfrm>
        </p:grpSpPr>
        <p:sp>
          <p:nvSpPr>
            <p:cNvPr id="5" name="矩形 4"/>
            <p:cNvSpPr/>
            <p:nvPr/>
          </p:nvSpPr>
          <p:spPr>
            <a:xfrm>
              <a:off x="4067945" y="5620677"/>
              <a:ext cx="2808312" cy="46172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圆角矩形标注 3"/>
            <p:cNvSpPr/>
            <p:nvPr/>
          </p:nvSpPr>
          <p:spPr>
            <a:xfrm>
              <a:off x="4716017" y="6251873"/>
              <a:ext cx="4752528" cy="650379"/>
            </a:xfrm>
            <a:prstGeom prst="wedgeRoundRectCallout">
              <a:avLst>
                <a:gd name="adj1" fmla="val -35860"/>
                <a:gd name="adj2" fmla="val -84184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Input your code in the new file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109247" y="4197346"/>
            <a:ext cx="6912768" cy="1426595"/>
            <a:chOff x="4067945" y="5757957"/>
            <a:chExt cx="6912768" cy="1144295"/>
          </a:xfrm>
        </p:grpSpPr>
        <p:sp>
          <p:nvSpPr>
            <p:cNvPr id="8" name="矩形 7"/>
            <p:cNvSpPr/>
            <p:nvPr/>
          </p:nvSpPr>
          <p:spPr>
            <a:xfrm>
              <a:off x="4067945" y="5757957"/>
              <a:ext cx="2160240" cy="22015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圆角矩形标注 3"/>
            <p:cNvSpPr/>
            <p:nvPr/>
          </p:nvSpPr>
          <p:spPr>
            <a:xfrm>
              <a:off x="4716017" y="6251873"/>
              <a:ext cx="6264696" cy="650379"/>
            </a:xfrm>
            <a:prstGeom prst="wedgeRoundRectCallout">
              <a:avLst>
                <a:gd name="adj1" fmla="val -35860"/>
                <a:gd name="adj2" fmla="val -84184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Select “</a:t>
              </a:r>
              <a:r>
                <a:rPr lang="en-US" altLang="zh-CN" sz="2400" dirty="0" err="1">
                  <a:solidFill>
                    <a:prstClr val="white"/>
                  </a:solidFill>
                </a:rPr>
                <a:t>File”→”Save</a:t>
              </a:r>
              <a:r>
                <a:rPr lang="en-US" altLang="zh-CN" sz="2400" dirty="0">
                  <a:solidFill>
                    <a:prstClr val="white"/>
                  </a:solidFill>
                </a:rPr>
                <a:t>” menu to save the new file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546" y="379020"/>
            <a:ext cx="8458200" cy="203835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5419676" y="952960"/>
            <a:ext cx="5624841" cy="1207534"/>
            <a:chOff x="2247879" y="5620677"/>
            <a:chExt cx="5624841" cy="968583"/>
          </a:xfrm>
        </p:grpSpPr>
        <p:sp>
          <p:nvSpPr>
            <p:cNvPr id="5" name="矩形 4"/>
            <p:cNvSpPr/>
            <p:nvPr/>
          </p:nvSpPr>
          <p:spPr>
            <a:xfrm>
              <a:off x="4023120" y="5620677"/>
              <a:ext cx="1097436" cy="2310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圆角矩形标注 3"/>
            <p:cNvSpPr/>
            <p:nvPr/>
          </p:nvSpPr>
          <p:spPr>
            <a:xfrm>
              <a:off x="2247879" y="6198263"/>
              <a:ext cx="5624841" cy="390997"/>
            </a:xfrm>
            <a:prstGeom prst="wedgeRoundRectCallout">
              <a:avLst>
                <a:gd name="adj1" fmla="val -9227"/>
                <a:gd name="adj2" fmla="val -158740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Input your file name and press “OK” button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930" y="2849414"/>
            <a:ext cx="4850538" cy="3055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810" y="3876684"/>
            <a:ext cx="8558408" cy="15012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152" y="853933"/>
            <a:ext cx="8865664" cy="2216416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7670921" y="2212079"/>
            <a:ext cx="2097458" cy="369332"/>
            <a:chOff x="6084168" y="2149324"/>
            <a:chExt cx="2097458" cy="369332"/>
          </a:xfrm>
        </p:grpSpPr>
        <p:sp>
          <p:nvSpPr>
            <p:cNvPr id="5" name="矩形 4"/>
            <p:cNvSpPr/>
            <p:nvPr/>
          </p:nvSpPr>
          <p:spPr>
            <a:xfrm>
              <a:off x="6084168" y="2153485"/>
              <a:ext cx="1440160" cy="3240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68344" y="2149324"/>
              <a:ext cx="513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Calibri" panose="020F0502020204030204"/>
                  <a:ea typeface="宋体" panose="02010600030101010101" pitchFamily="2" charset="-122"/>
                </a:rPr>
                <a:t>run</a:t>
              </a:r>
              <a:endParaRPr lang="zh-CN" altLang="en-US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649855" y="842366"/>
            <a:ext cx="3253028" cy="714426"/>
            <a:chOff x="5125855" y="842366"/>
            <a:chExt cx="3253028" cy="714426"/>
          </a:xfrm>
        </p:grpSpPr>
        <p:sp>
          <p:nvSpPr>
            <p:cNvPr id="4" name="矩形 3"/>
            <p:cNvSpPr/>
            <p:nvPr/>
          </p:nvSpPr>
          <p:spPr>
            <a:xfrm>
              <a:off x="6146635" y="842366"/>
              <a:ext cx="2232248" cy="3240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470164" y="1116372"/>
              <a:ext cx="9417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Calibri" panose="020F0502020204030204"/>
                  <a:ea typeface="宋体" panose="02010600030101010101" pitchFamily="2" charset="-122"/>
                </a:rPr>
                <a:t>compile</a:t>
              </a:r>
              <a:endParaRPr lang="zh-CN" altLang="en-US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5125855" y="1329379"/>
              <a:ext cx="1254439" cy="227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5" name="直接箭头连接符 14"/>
            <p:cNvCxnSpPr/>
            <p:nvPr/>
          </p:nvCxnSpPr>
          <p:spPr>
            <a:xfrm flipH="1">
              <a:off x="6006047" y="1165916"/>
              <a:ext cx="798201" cy="27716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5156860" y="1572394"/>
            <a:ext cx="5447169" cy="650472"/>
            <a:chOff x="3632860" y="1572394"/>
            <a:chExt cx="5447169" cy="650472"/>
          </a:xfrm>
        </p:grpSpPr>
        <p:sp>
          <p:nvSpPr>
            <p:cNvPr id="6" name="矩形 5"/>
            <p:cNvSpPr/>
            <p:nvPr/>
          </p:nvSpPr>
          <p:spPr>
            <a:xfrm>
              <a:off x="6175111" y="1572394"/>
              <a:ext cx="2904918" cy="227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10115" y="1748536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Calibri" panose="020F0502020204030204"/>
                  <a:ea typeface="宋体" panose="02010600030101010101" pitchFamily="2" charset="-122"/>
                </a:rPr>
                <a:t>link</a:t>
              </a:r>
              <a:endParaRPr lang="zh-CN" altLang="en-US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3632860" y="2066232"/>
              <a:ext cx="1055658" cy="15663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8" name="直接箭头连接符 17"/>
            <p:cNvCxnSpPr/>
            <p:nvPr/>
          </p:nvCxnSpPr>
          <p:spPr>
            <a:xfrm flipH="1">
              <a:off x="4355976" y="1725934"/>
              <a:ext cx="2904918" cy="25322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7348514" y="3872698"/>
            <a:ext cx="3355998" cy="1149771"/>
            <a:chOff x="2663787" y="4592777"/>
            <a:chExt cx="3355998" cy="1149771"/>
          </a:xfrm>
        </p:grpSpPr>
        <p:sp>
          <p:nvSpPr>
            <p:cNvPr id="10" name="TextBox 9"/>
            <p:cNvSpPr txBox="1"/>
            <p:nvPr/>
          </p:nvSpPr>
          <p:spPr>
            <a:xfrm>
              <a:off x="5022396" y="4869160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Calibri" panose="020F0502020204030204"/>
                  <a:ea typeface="宋体" panose="02010600030101010101" pitchFamily="2" charset="-122"/>
                </a:rPr>
                <a:t>compile</a:t>
              </a:r>
            </a:p>
            <a:p>
              <a:pPr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Calibri" panose="020F0502020204030204"/>
                  <a:ea typeface="宋体" panose="02010600030101010101" pitchFamily="2" charset="-122"/>
                </a:rPr>
                <a:t> and link</a:t>
              </a:r>
              <a:endParaRPr lang="zh-CN" altLang="en-US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47577" y="5373216"/>
              <a:ext cx="513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Calibri" panose="020F0502020204030204"/>
                  <a:ea typeface="宋体" panose="02010600030101010101" pitchFamily="2" charset="-122"/>
                </a:rPr>
                <a:t>run</a:t>
              </a:r>
              <a:endParaRPr lang="zh-CN" altLang="en-US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663787" y="4592777"/>
              <a:ext cx="3031961" cy="3240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2707417" y="5336780"/>
              <a:ext cx="1440160" cy="3240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886152" y="5013176"/>
              <a:ext cx="1233362" cy="2956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21" name="直接箭头连接符 20"/>
            <p:cNvCxnSpPr/>
            <p:nvPr/>
          </p:nvCxnSpPr>
          <p:spPr>
            <a:xfrm>
              <a:off x="4356614" y="4818883"/>
              <a:ext cx="223011" cy="194293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8"/>
          <p:cNvSpPr txBox="1"/>
          <p:nvPr/>
        </p:nvSpPr>
        <p:spPr>
          <a:xfrm>
            <a:off x="1811524" y="128826"/>
            <a:ext cx="8568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You need to use </a:t>
            </a:r>
            <a:r>
              <a:rPr lang="en-US" altLang="zh-CN" sz="20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g++ </a:t>
            </a:r>
            <a:r>
              <a:rPr lang="en-US" altLang="zh-CN" sz="20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to compile C++ program, as follows. We use the </a:t>
            </a:r>
            <a:r>
              <a:rPr lang="en-US" altLang="zh-CN" sz="20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-o</a:t>
            </a:r>
            <a:r>
              <a:rPr lang="en-US" altLang="zh-CN" sz="20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 option to specify the output file name.</a:t>
            </a:r>
            <a:endParaRPr lang="zh-CN" altLang="en-US" sz="20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2118187" y="2501286"/>
            <a:ext cx="2270671" cy="963433"/>
            <a:chOff x="4171255" y="5605411"/>
            <a:chExt cx="2270671" cy="772784"/>
          </a:xfrm>
        </p:grpSpPr>
        <p:sp>
          <p:nvSpPr>
            <p:cNvPr id="27" name="矩形 26"/>
            <p:cNvSpPr/>
            <p:nvPr/>
          </p:nvSpPr>
          <p:spPr>
            <a:xfrm>
              <a:off x="4171255" y="5605411"/>
              <a:ext cx="1682235" cy="1898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圆角矩形标注 3"/>
            <p:cNvSpPr/>
            <p:nvPr/>
          </p:nvSpPr>
          <p:spPr>
            <a:xfrm>
              <a:off x="4777429" y="6053008"/>
              <a:ext cx="1664497" cy="325187"/>
            </a:xfrm>
            <a:prstGeom prst="wedgeRoundRectCallout">
              <a:avLst>
                <a:gd name="adj1" fmla="val -30196"/>
                <a:gd name="adj2" fmla="val -133014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The</a:t>
              </a:r>
              <a:r>
                <a:rPr lang="zh-CN" altLang="en-US" sz="2400" dirty="0">
                  <a:solidFill>
                    <a:prstClr val="white"/>
                  </a:solidFill>
                </a:rPr>
                <a:t> </a:t>
              </a:r>
              <a:r>
                <a:rPr lang="en-US" altLang="zh-CN" sz="2400" dirty="0">
                  <a:solidFill>
                    <a:prstClr val="white"/>
                  </a:solidFill>
                </a:rPr>
                <a:t>output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964074" y="4778789"/>
            <a:ext cx="2154126" cy="954468"/>
            <a:chOff x="4287800" y="5612602"/>
            <a:chExt cx="2154126" cy="765593"/>
          </a:xfrm>
        </p:grpSpPr>
        <p:sp>
          <p:nvSpPr>
            <p:cNvPr id="32" name="矩形 31"/>
            <p:cNvSpPr/>
            <p:nvPr/>
          </p:nvSpPr>
          <p:spPr>
            <a:xfrm>
              <a:off x="4287800" y="5612602"/>
              <a:ext cx="1682235" cy="1898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圆角矩形标注 3"/>
            <p:cNvSpPr/>
            <p:nvPr/>
          </p:nvSpPr>
          <p:spPr>
            <a:xfrm>
              <a:off x="4777429" y="6053008"/>
              <a:ext cx="1664497" cy="325187"/>
            </a:xfrm>
            <a:prstGeom prst="wedgeRoundRectCallout">
              <a:avLst>
                <a:gd name="adj1" fmla="val -30196"/>
                <a:gd name="adj2" fmla="val -133014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The</a:t>
              </a:r>
              <a:r>
                <a:rPr lang="zh-CN" altLang="en-US" sz="2400" dirty="0">
                  <a:solidFill>
                    <a:prstClr val="white"/>
                  </a:solidFill>
                </a:rPr>
                <a:t> </a:t>
              </a:r>
              <a:r>
                <a:rPr lang="en-US" altLang="zh-CN" sz="2400" dirty="0">
                  <a:solidFill>
                    <a:prstClr val="white"/>
                  </a:solidFill>
                </a:rPr>
                <a:t>output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8626" y="668016"/>
            <a:ext cx="5055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5.1 Formatting output with </a:t>
            </a:r>
            <a:r>
              <a:rPr lang="en-US" altLang="zh-CN" sz="2800" b="1" i="1" dirty="0" err="1"/>
              <a:t>printf</a:t>
            </a:r>
            <a:endParaRPr lang="zh-CN" altLang="en-US" sz="2800" b="1" i="1" dirty="0"/>
          </a:p>
        </p:txBody>
      </p:sp>
      <p:sp>
        <p:nvSpPr>
          <p:cNvPr id="6" name="TextBox 5"/>
          <p:cNvSpPr txBox="1"/>
          <p:nvPr/>
        </p:nvSpPr>
        <p:spPr>
          <a:xfrm>
            <a:off x="2423592" y="1052737"/>
            <a:ext cx="5568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i="1" dirty="0" err="1"/>
              <a:t>printf</a:t>
            </a:r>
            <a:r>
              <a:rPr lang="en-US" altLang="zh-CN" sz="2800" b="1" i="1" dirty="0"/>
              <a:t> </a:t>
            </a:r>
            <a:r>
              <a:rPr lang="en-US" altLang="zh-CN" sz="2800" dirty="0"/>
              <a:t>(</a:t>
            </a:r>
            <a:r>
              <a:rPr lang="en-US" altLang="zh-CN" sz="3200" i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format-control-string, other-arguments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807604" y="1505978"/>
            <a:ext cx="10657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/>
              <a:t>format-control-string</a:t>
            </a:r>
            <a:r>
              <a:rPr lang="en-US" altLang="zh-CN" sz="2000" dirty="0"/>
              <a:t> describes the output format, which consists of conversion specifiers, field widths, precisions and literal characters with percent sign(%).</a:t>
            </a:r>
            <a:endParaRPr lang="zh-CN" altLang="en-US" sz="2000" dirty="0"/>
          </a:p>
        </p:txBody>
      </p:sp>
      <p:grpSp>
        <p:nvGrpSpPr>
          <p:cNvPr id="4" name="组合 3"/>
          <p:cNvGrpSpPr/>
          <p:nvPr/>
        </p:nvGrpSpPr>
        <p:grpSpPr>
          <a:xfrm>
            <a:off x="2567609" y="2192670"/>
            <a:ext cx="6032401" cy="4568790"/>
            <a:chOff x="784549" y="2132856"/>
            <a:chExt cx="6032401" cy="456879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549" y="2132856"/>
              <a:ext cx="6019700" cy="2863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250" y="4941168"/>
              <a:ext cx="6019700" cy="17604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组合 6"/>
          <p:cNvGrpSpPr/>
          <p:nvPr/>
        </p:nvGrpSpPr>
        <p:grpSpPr>
          <a:xfrm>
            <a:off x="2580308" y="2708920"/>
            <a:ext cx="707380" cy="3744416"/>
            <a:chOff x="1056308" y="2708920"/>
            <a:chExt cx="707380" cy="3744416"/>
          </a:xfrm>
        </p:grpSpPr>
        <p:sp>
          <p:nvSpPr>
            <p:cNvPr id="5" name="矩形 4"/>
            <p:cNvSpPr/>
            <p:nvPr/>
          </p:nvSpPr>
          <p:spPr>
            <a:xfrm>
              <a:off x="1056309" y="2708920"/>
              <a:ext cx="419347" cy="216024"/>
            </a:xfrm>
            <a:prstGeom prst="rect">
              <a:avLst/>
            </a:prstGeom>
            <a:noFill/>
            <a:ln w="2540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115616" y="5229200"/>
              <a:ext cx="648072" cy="216024"/>
            </a:xfrm>
            <a:prstGeom prst="rect">
              <a:avLst/>
            </a:prstGeom>
            <a:noFill/>
            <a:ln w="2540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056308" y="6237312"/>
              <a:ext cx="419347" cy="216024"/>
            </a:xfrm>
            <a:prstGeom prst="rect">
              <a:avLst/>
            </a:prstGeom>
            <a:noFill/>
            <a:ln w="2540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Title 1"/>
          <p:cNvSpPr txBox="1"/>
          <p:nvPr/>
        </p:nvSpPr>
        <p:spPr>
          <a:xfrm>
            <a:off x="1734145" y="-52925"/>
            <a:ext cx="5867926" cy="1080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/>
              <a:t>5 Terminal Output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9" y="332656"/>
            <a:ext cx="2087723" cy="614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1" y="309860"/>
            <a:ext cx="1732987" cy="6181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6085674" y="620688"/>
            <a:ext cx="4582327" cy="2232248"/>
            <a:chOff x="4561673" y="620688"/>
            <a:chExt cx="4582327" cy="2232248"/>
          </a:xfrm>
        </p:grpSpPr>
        <p:pic>
          <p:nvPicPr>
            <p:cNvPr id="717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1673" y="1052736"/>
              <a:ext cx="4582327" cy="18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4561673" y="620688"/>
              <a:ext cx="10394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Example:</a:t>
              </a:r>
              <a:endParaRPr lang="zh-CN" altLang="en-US" dirty="0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023993" y="3284984"/>
            <a:ext cx="4555651" cy="1165324"/>
            <a:chOff x="4499992" y="3284984"/>
            <a:chExt cx="4555651" cy="1165324"/>
          </a:xfrm>
        </p:grpSpPr>
        <p:pic>
          <p:nvPicPr>
            <p:cNvPr id="7175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992" y="3658220"/>
              <a:ext cx="4555651" cy="7920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4561673" y="3284984"/>
              <a:ext cx="16321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Sample output:</a:t>
              </a:r>
              <a:endParaRPr lang="zh-CN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340768"/>
            <a:ext cx="7924800" cy="52768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38890" y="171217"/>
            <a:ext cx="1714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prstClr val="black"/>
                </a:solidFill>
              </a:rPr>
              <a:t>5.2</a:t>
            </a:r>
            <a:r>
              <a:rPr lang="en-US" altLang="zh-CN" sz="3600" b="1" i="1" dirty="0">
                <a:solidFill>
                  <a:prstClr val="black"/>
                </a:solidFill>
              </a:rPr>
              <a:t> </a:t>
            </a:r>
            <a:r>
              <a:rPr lang="en-US" altLang="zh-CN" sz="3600" b="1" i="1" dirty="0" err="1">
                <a:solidFill>
                  <a:prstClr val="black"/>
                </a:solidFill>
              </a:rPr>
              <a:t>cout</a:t>
            </a:r>
            <a:endParaRPr lang="zh-CN" altLang="en-US" sz="3600" b="1" i="1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76799" y="817548"/>
            <a:ext cx="8860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prstClr val="black"/>
                </a:solidFill>
              </a:rPr>
              <a:t> </a:t>
            </a:r>
            <a:r>
              <a:rPr lang="en-US" altLang="zh-CN" sz="2800" b="1" dirty="0" err="1">
                <a:solidFill>
                  <a:prstClr val="black"/>
                </a:solidFill>
              </a:rPr>
              <a:t>cout</a:t>
            </a:r>
            <a:r>
              <a:rPr lang="en-US" altLang="zh-CN" sz="2800" dirty="0">
                <a:solidFill>
                  <a:prstClr val="black"/>
                </a:solidFill>
              </a:rPr>
              <a:t> &lt;&lt; variable1(expression1) [&lt;&lt; variable2 &lt;&lt; variable n];</a:t>
            </a:r>
            <a:endParaRPr lang="zh-CN" altLang="en-US" sz="2800" b="1" i="1" dirty="0">
              <a:solidFill>
                <a:prstClr val="black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205505" y="6040452"/>
            <a:ext cx="1667248" cy="190020"/>
          </a:xfrm>
          <a:prstGeom prst="rect">
            <a:avLst/>
          </a:prstGeom>
          <a:noFill/>
          <a:ln w="254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2175669"/>
          </a:xfrm>
        </p:spPr>
        <p:txBody>
          <a:bodyPr>
            <a:normAutofit fontScale="97500"/>
          </a:bodyPr>
          <a:lstStyle/>
          <a:p>
            <a:pPr algn="l"/>
            <a:r>
              <a:rPr lang="en-US" altLang="zh-CN" b="1" dirty="0">
                <a:solidFill>
                  <a:srgbClr val="00B0F0"/>
                </a:solidFill>
              </a:rPr>
              <a:t>Step three</a:t>
            </a:r>
            <a:r>
              <a:rPr lang="en-US" altLang="zh-CN" dirty="0">
                <a:solidFill>
                  <a:schemeClr val="tx1"/>
                </a:solidFill>
              </a:rPr>
              <a:t>: </a:t>
            </a:r>
            <a:r>
              <a:rPr lang="en-US" altLang="zh-CN" dirty="0"/>
              <a:t>Enable Virtual Machine feature</a:t>
            </a:r>
          </a:p>
          <a:p>
            <a:r>
              <a:rPr lang="en-US" altLang="zh-C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Open PowerShell as Administrator and run: </a:t>
            </a:r>
            <a:r>
              <a:rPr lang="en-US" altLang="zh-CN" b="0" i="0" dirty="0">
                <a:solidFill>
                  <a:srgbClr val="0070C0"/>
                </a:solidFill>
                <a:effectLst/>
                <a:latin typeface="SFMono-Regular"/>
              </a:rPr>
              <a:t>dism.exe /online /enable-feature /</a:t>
            </a:r>
            <a:r>
              <a:rPr lang="en-US" altLang="zh-CN" b="0" i="0" dirty="0" err="1">
                <a:solidFill>
                  <a:srgbClr val="0070C0"/>
                </a:solidFill>
                <a:effectLst/>
                <a:latin typeface="SFMono-Regular"/>
              </a:rPr>
              <a:t>featurename:VirtualMachinePlatform</a:t>
            </a:r>
            <a:r>
              <a:rPr lang="en-US" altLang="zh-CN" b="0" i="0" dirty="0">
                <a:solidFill>
                  <a:srgbClr val="0070C0"/>
                </a:solidFill>
                <a:effectLst/>
                <a:latin typeface="SFMono-Regular"/>
              </a:rPr>
              <a:t> /all /</a:t>
            </a:r>
            <a:r>
              <a:rPr lang="en-US" altLang="zh-CN" b="0" i="0" dirty="0" err="1">
                <a:solidFill>
                  <a:srgbClr val="0070C0"/>
                </a:solidFill>
                <a:effectLst/>
                <a:latin typeface="SFMono-Regular"/>
              </a:rPr>
              <a:t>norestart</a:t>
            </a:r>
            <a:endParaRPr lang="en-US" altLang="zh-CN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3080544"/>
            <a:ext cx="9182100" cy="25241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855640" y="3573016"/>
            <a:ext cx="669674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11424" y="5830148"/>
            <a:ext cx="8856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Restart</a:t>
            </a:r>
            <a:r>
              <a:rPr lang="en-US" altLang="zh-C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your machine to complete the WSL install and update to WSL 2.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1438600" y="309923"/>
            <a:ext cx="8100392" cy="685800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6.1 Exercises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689735" y="1196340"/>
            <a:ext cx="881253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dirty="0"/>
              <a:t>Write a program to initialize three variables which equal to 0.1, 0.2, 0.3, then print them with two decimal points.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330" y="2531110"/>
            <a:ext cx="6019800" cy="19431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63395" y="4855845"/>
            <a:ext cx="842454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Your output should look like something above. You can use printf to achieve this, or you can explore the cout way.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1438600" y="309923"/>
            <a:ext cx="8100392" cy="685800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6.2 Exercises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237861" y="977275"/>
            <a:ext cx="10456506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dirty="0"/>
              <a:t>Copy the following code into 3 files, and compile them together to an executable file. </a:t>
            </a:r>
            <a:r>
              <a:rPr lang="en-US" altLang="zh-CN" sz="2400" i="1" u="sng" dirty="0">
                <a:solidFill>
                  <a:schemeClr val="accent6"/>
                </a:solidFill>
              </a:rPr>
              <a:t>Find the bugs if there are some</a:t>
            </a:r>
            <a:r>
              <a:rPr lang="en-US" altLang="zh-CN" sz="2400" dirty="0"/>
              <a:t>.</a:t>
            </a:r>
          </a:p>
          <a:p>
            <a:r>
              <a:rPr lang="en-US" altLang="zh-CN" sz="2400" dirty="0"/>
              <a:t>Step 1: Compile </a:t>
            </a:r>
            <a:r>
              <a:rPr lang="en-US" altLang="zh-CN" sz="2400" dirty="0" err="1"/>
              <a:t>main.cpp</a:t>
            </a:r>
            <a:endParaRPr lang="en-US" altLang="zh-CN" sz="2400" dirty="0"/>
          </a:p>
          <a:p>
            <a:r>
              <a:rPr lang="en-US" altLang="zh-CN" sz="2400" dirty="0"/>
              <a:t>Step 2: Compile </a:t>
            </a:r>
            <a:r>
              <a:rPr lang="en-US" altLang="zh-CN" sz="2400" dirty="0" err="1"/>
              <a:t>add.cpp</a:t>
            </a:r>
            <a:endParaRPr lang="en-US" altLang="zh-CN" sz="2400" dirty="0"/>
          </a:p>
          <a:p>
            <a:r>
              <a:rPr lang="en-US" altLang="zh-CN" sz="2400" dirty="0"/>
              <a:t>Step 3: Link the two object files.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28B9388A-91F5-E140-AFCC-7D6812DE2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7861" y="3254587"/>
            <a:ext cx="4427425" cy="3497555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100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-US" altLang="zh-CN" sz="11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100" dirty="0">
                <a:solidFill>
                  <a:srgbClr val="A31515"/>
                </a:solidFill>
                <a:latin typeface="Menlo" panose="020B0609030804020204" pitchFamily="49" charset="0"/>
              </a:rPr>
              <a:t>&lt;iostream&gt;</a:t>
            </a:r>
            <a:endParaRPr lang="en-US" altLang="zh-CN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zh-CN" sz="1100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-US" altLang="zh-CN" sz="11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1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US" altLang="zh-CN" sz="1100" dirty="0" err="1">
                <a:solidFill>
                  <a:srgbClr val="A31515"/>
                </a:solidFill>
                <a:latin typeface="Menlo" panose="020B0609030804020204" pitchFamily="49" charset="0"/>
              </a:rPr>
              <a:t>Add.h</a:t>
            </a:r>
            <a:r>
              <a:rPr lang="en-US" altLang="zh-CN" sz="11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endParaRPr lang="en-US" altLang="zh-CN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altLang="zh-CN" sz="11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100" dirty="0">
                <a:solidFill>
                  <a:srgbClr val="795E26"/>
                </a:solidFill>
                <a:latin typeface="Menlo" panose="020B0609030804020204" pitchFamily="49" charset="0"/>
              </a:rPr>
              <a:t>main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buNone/>
            </a:pP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zh-CN" sz="1100" dirty="0">
                <a:solidFill>
                  <a:srgbClr val="0000FF"/>
                </a:solidFill>
                <a:latin typeface="Menlo" panose="020B0609030804020204" pitchFamily="49" charset="0"/>
              </a:rPr>
              <a:t>    int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100" dirty="0">
                <a:solidFill>
                  <a:srgbClr val="001080"/>
                </a:solidFill>
                <a:latin typeface="Menlo" panose="020B0609030804020204" pitchFamily="49" charset="0"/>
              </a:rPr>
              <a:t>num1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 =</a:t>
            </a:r>
            <a:r>
              <a:rPr lang="zh-CN" alt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　</a:t>
            </a:r>
            <a:r>
              <a:rPr lang="en-US" altLang="zh-CN" sz="1100" dirty="0">
                <a:solidFill>
                  <a:srgbClr val="098658"/>
                </a:solidFill>
                <a:latin typeface="Menlo" panose="020B0609030804020204" pitchFamily="49" charset="0"/>
              </a:rPr>
              <a:t>2147483647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CN" sz="1100" dirty="0">
                <a:solidFill>
                  <a:srgbClr val="0000FF"/>
                </a:solidFill>
                <a:latin typeface="Menlo" panose="020B0609030804020204" pitchFamily="49" charset="0"/>
              </a:rPr>
              <a:t>    int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100" dirty="0">
                <a:solidFill>
                  <a:srgbClr val="001080"/>
                </a:solidFill>
                <a:latin typeface="Menlo" panose="020B0609030804020204" pitchFamily="49" charset="0"/>
              </a:rPr>
              <a:t>num2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 =</a:t>
            </a:r>
            <a:r>
              <a:rPr lang="zh-CN" alt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　</a:t>
            </a:r>
            <a:r>
              <a:rPr lang="en-US" altLang="zh-CN" sz="1100" dirty="0">
                <a:solidFill>
                  <a:srgbClr val="098658"/>
                </a:solidFill>
                <a:latin typeface="Menlo" panose="020B0609030804020204" pitchFamily="49" charset="0"/>
              </a:rPr>
              <a:t>1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CN" sz="1100" dirty="0">
                <a:solidFill>
                  <a:srgbClr val="0000FF"/>
                </a:solidFill>
                <a:latin typeface="Menlo" panose="020B0609030804020204" pitchFamily="49" charset="0"/>
              </a:rPr>
              <a:t>    int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100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 =</a:t>
            </a:r>
            <a:r>
              <a:rPr lang="zh-CN" alt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　</a:t>
            </a:r>
            <a:r>
              <a:rPr lang="en-US" altLang="zh-CN" sz="11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altLang="zh-CN" sz="1100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zh-CN" sz="1100" dirty="0">
                <a:solidFill>
                  <a:srgbClr val="795E26"/>
                </a:solidFill>
                <a:latin typeface="Menlo" panose="020B0609030804020204" pitchFamily="49" charset="0"/>
              </a:rPr>
              <a:t>add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100" dirty="0">
                <a:solidFill>
                  <a:srgbClr val="001080"/>
                </a:solidFill>
                <a:latin typeface="Menlo" panose="020B0609030804020204" pitchFamily="49" charset="0"/>
              </a:rPr>
              <a:t>num1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CN" sz="1100" dirty="0">
                <a:solidFill>
                  <a:srgbClr val="001080"/>
                </a:solidFill>
                <a:latin typeface="Menlo" panose="020B0609030804020204" pitchFamily="49" charset="0"/>
              </a:rPr>
              <a:t>num2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r>
              <a:rPr lang="zh-CN" alt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；</a:t>
            </a:r>
          </a:p>
          <a:p>
            <a:pPr marL="0" indent="0">
              <a:buNone/>
            </a:pPr>
            <a:br>
              <a:rPr lang="zh-CN" altLang="en-US" sz="11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altLang="zh-CN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cout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 &lt;&lt; </a:t>
            </a:r>
            <a:r>
              <a:rPr lang="en-US" altLang="zh-CN" sz="1100" dirty="0">
                <a:solidFill>
                  <a:srgbClr val="A31515"/>
                </a:solidFill>
                <a:latin typeface="Menlo" panose="020B0609030804020204" pitchFamily="49" charset="0"/>
              </a:rPr>
              <a:t>“The result is ”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 &lt;&lt; result &lt;&lt; </a:t>
            </a:r>
            <a:r>
              <a:rPr lang="en-US" altLang="zh-CN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endl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CN" sz="1100" dirty="0">
                <a:solidFill>
                  <a:srgbClr val="AF00DB"/>
                </a:solidFill>
                <a:latin typeface="Menlo" panose="020B0609030804020204" pitchFamily="49" charset="0"/>
              </a:rPr>
              <a:t>    return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1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C7BA855-10FD-534E-8E52-A5F06D4A46A1}"/>
              </a:ext>
            </a:extLst>
          </p:cNvPr>
          <p:cNvSpPr/>
          <p:nvPr/>
        </p:nvSpPr>
        <p:spPr>
          <a:xfrm>
            <a:off x="1135161" y="2897819"/>
            <a:ext cx="13003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main.cpp</a:t>
            </a:r>
            <a:endParaRPr lang="zh-CN" altLang="en-US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BDF7EB4-5BFB-994F-84F0-CCED7D69F352}"/>
              </a:ext>
            </a:extLst>
          </p:cNvPr>
          <p:cNvSpPr txBox="1">
            <a:spLocks/>
          </p:cNvSpPr>
          <p:nvPr/>
        </p:nvSpPr>
        <p:spPr>
          <a:xfrm>
            <a:off x="6244063" y="3254587"/>
            <a:ext cx="4324186" cy="7789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100" dirty="0">
                <a:solidFill>
                  <a:srgbClr val="AF00DB"/>
                </a:solidFill>
                <a:latin typeface="Menlo" panose="020B0609030804020204" pitchFamily="49" charset="0"/>
              </a:rPr>
              <a:t>#pragma</a:t>
            </a:r>
            <a:r>
              <a:rPr lang="en-US" altLang="zh-CN" sz="11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100" dirty="0">
                <a:solidFill>
                  <a:srgbClr val="FF0000"/>
                </a:solidFill>
                <a:latin typeface="Menlo" panose="020B0609030804020204" pitchFamily="49" charset="0"/>
              </a:rPr>
              <a:t>once</a:t>
            </a:r>
            <a:endParaRPr lang="en-US" altLang="zh-CN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altLang="zh-CN" sz="11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100" dirty="0">
                <a:solidFill>
                  <a:srgbClr val="795E26"/>
                </a:solidFill>
                <a:latin typeface="Menlo" panose="020B0609030804020204" pitchFamily="49" charset="0"/>
              </a:rPr>
              <a:t>add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1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100" dirty="0">
                <a:solidFill>
                  <a:srgbClr val="001080"/>
                </a:solidFill>
                <a:latin typeface="Menlo" panose="020B0609030804020204" pitchFamily="49" charset="0"/>
              </a:rPr>
              <a:t>n1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CN" sz="11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100" dirty="0">
                <a:solidFill>
                  <a:srgbClr val="001080"/>
                </a:solidFill>
                <a:latin typeface="Menlo" panose="020B0609030804020204" pitchFamily="49" charset="0"/>
              </a:rPr>
              <a:t>n2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b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 altLang="zh-CN" sz="11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E42C64-5F38-3B4D-B7EB-746816285F17}"/>
              </a:ext>
            </a:extLst>
          </p:cNvPr>
          <p:cNvSpPr/>
          <p:nvPr/>
        </p:nvSpPr>
        <p:spPr>
          <a:xfrm>
            <a:off x="6141362" y="2897818"/>
            <a:ext cx="88197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add.h</a:t>
            </a:r>
            <a:endParaRPr lang="zh-CN" altLang="en-US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73510EBD-4392-3743-A4AA-921B61A60F2B}"/>
              </a:ext>
            </a:extLst>
          </p:cNvPr>
          <p:cNvSpPr txBox="1">
            <a:spLocks/>
          </p:cNvSpPr>
          <p:nvPr/>
        </p:nvSpPr>
        <p:spPr>
          <a:xfrm>
            <a:off x="6244063" y="4687630"/>
            <a:ext cx="4324186" cy="16441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100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-US" altLang="zh-CN" sz="11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1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US" altLang="zh-CN" sz="1100" dirty="0" err="1">
                <a:solidFill>
                  <a:srgbClr val="A31515"/>
                </a:solidFill>
                <a:latin typeface="Menlo" panose="020B0609030804020204" pitchFamily="49" charset="0"/>
              </a:rPr>
              <a:t>add.h</a:t>
            </a:r>
            <a:r>
              <a:rPr lang="en-US" altLang="zh-CN" sz="11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endParaRPr lang="en-US" altLang="zh-CN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altLang="zh-CN" sz="11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100" dirty="0">
                <a:solidFill>
                  <a:srgbClr val="795E26"/>
                </a:solidFill>
                <a:latin typeface="Menlo" panose="020B0609030804020204" pitchFamily="49" charset="0"/>
              </a:rPr>
              <a:t>Add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1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100" dirty="0">
                <a:solidFill>
                  <a:srgbClr val="001080"/>
                </a:solidFill>
                <a:latin typeface="Menlo" panose="020B0609030804020204" pitchFamily="49" charset="0"/>
              </a:rPr>
              <a:t>number1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CN" sz="11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100" dirty="0">
                <a:solidFill>
                  <a:srgbClr val="001080"/>
                </a:solidFill>
                <a:latin typeface="Menlo" panose="020B0609030804020204" pitchFamily="49" charset="0"/>
              </a:rPr>
              <a:t>number2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zh-CN" sz="1100" dirty="0">
                <a:solidFill>
                  <a:srgbClr val="AF00DB"/>
                </a:solidFill>
                <a:latin typeface="Menlo" panose="020B0609030804020204" pitchFamily="49" charset="0"/>
              </a:rPr>
              <a:t>return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 n1 + n2;</a:t>
            </a:r>
          </a:p>
          <a:p>
            <a:pPr marL="0" indent="0">
              <a:buNone/>
            </a:pP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b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 altLang="zh-CN" sz="11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F2A2542-E812-4242-BF6E-792156F4A80A}"/>
              </a:ext>
            </a:extLst>
          </p:cNvPr>
          <p:cNvSpPr/>
          <p:nvPr/>
        </p:nvSpPr>
        <p:spPr>
          <a:xfrm>
            <a:off x="6141362" y="4330861"/>
            <a:ext cx="116089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add.cpp</a:t>
            </a:r>
            <a:endParaRPr lang="zh-CN" altLang="en-US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6" y="2492897"/>
            <a:ext cx="4097808" cy="322724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793" y="2523610"/>
            <a:ext cx="4032448" cy="315264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981" y="2723796"/>
            <a:ext cx="3725590" cy="291273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351584" y="4341371"/>
            <a:ext cx="64807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761828" y="5330742"/>
            <a:ext cx="64807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0681913" y="5292944"/>
            <a:ext cx="64807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内容占位符 5">
            <a:extLst>
              <a:ext uri="{FF2B5EF4-FFF2-40B4-BE49-F238E27FC236}">
                <a16:creationId xmlns:a16="http://schemas.microsoft.com/office/drawing/2014/main" id="{B2F67C53-8D13-781F-C686-EAE3AB20ED34}"/>
              </a:ext>
            </a:extLst>
          </p:cNvPr>
          <p:cNvSpPr txBox="1">
            <a:spLocks/>
          </p:cNvSpPr>
          <p:nvPr/>
        </p:nvSpPr>
        <p:spPr>
          <a:xfrm>
            <a:off x="1265441" y="366221"/>
            <a:ext cx="10515600" cy="2069199"/>
          </a:xfrm>
          <a:prstGeom prst="rect">
            <a:avLst/>
          </a:prstGeom>
        </p:spPr>
        <p:txBody>
          <a:bodyPr vert="horz" lIns="91440" tIns="45720" rIns="91440" bIns="45720" rtlCol="0">
            <a:normAutofit fontScale="8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solidFill>
                  <a:srgbClr val="00B0F0"/>
                </a:solidFill>
              </a:rPr>
              <a:t>Step four</a:t>
            </a:r>
            <a:r>
              <a:rPr lang="en-US" altLang="zh-CN" dirty="0"/>
              <a:t>: Download the Linux kernel update package</a:t>
            </a:r>
          </a:p>
          <a:p>
            <a:r>
              <a:rPr lang="en-US" altLang="zh-CN" dirty="0"/>
              <a:t>Download the latest package and run the update package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hlinkClick r:id="rId5"/>
              </a:rPr>
              <a:t>https://wslstorestorage.blob.core.windows.net/wslblob/wsl_update_x64.msi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If you're using an ARM64 machine, please download the </a:t>
            </a:r>
            <a:r>
              <a:rPr lang="en-US" altLang="zh-CN" b="1" dirty="0"/>
              <a:t>ARM64 package</a:t>
            </a:r>
            <a:r>
              <a:rPr lang="en-US" altLang="zh-CN" dirty="0"/>
              <a:t> instead.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hlinkClick r:id="rId6"/>
              </a:rPr>
              <a:t>https://wslstorestorage.blob.core.windows.net/wslblob/wsl_update_arm64.msi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lvl="1" indent="0">
              <a:buFont typeface="Wingdings" panose="05000000000000000000" pitchFamily="2" charset="2"/>
              <a:buNone/>
            </a:pPr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544601" y="1253331"/>
            <a:ext cx="11157049" cy="4351338"/>
          </a:xfrm>
        </p:spPr>
        <p:txBody>
          <a:bodyPr>
            <a:normAutofit fontScale="97500"/>
          </a:bodyPr>
          <a:lstStyle/>
          <a:p>
            <a:pPr algn="l"/>
            <a:r>
              <a:rPr lang="en-US" altLang="zh-CN" b="1" dirty="0">
                <a:solidFill>
                  <a:srgbClr val="00B0F0"/>
                </a:solidFill>
              </a:rPr>
              <a:t>Step five</a:t>
            </a:r>
            <a:r>
              <a:rPr lang="en-US" altLang="zh-CN" dirty="0">
                <a:solidFill>
                  <a:schemeClr val="tx1"/>
                </a:solidFill>
              </a:rPr>
              <a:t>: </a:t>
            </a:r>
            <a:r>
              <a:rPr lang="en-US" altLang="zh-CN" dirty="0"/>
              <a:t>Set WSL 2 as your default version</a:t>
            </a:r>
          </a:p>
          <a:p>
            <a:pPr algn="l"/>
            <a:r>
              <a:rPr lang="en-US" altLang="zh-CN" dirty="0"/>
              <a:t>Open PowerShell and run this command to set WSL 2 as the default version : </a:t>
            </a:r>
            <a:r>
              <a:rPr lang="en-US" altLang="zh-CN" b="0" i="0" dirty="0" err="1">
                <a:solidFill>
                  <a:srgbClr val="0070C0"/>
                </a:solidFill>
                <a:effectLst/>
                <a:latin typeface="SFMono-Regular"/>
              </a:rPr>
              <a:t>wsl</a:t>
            </a:r>
            <a:r>
              <a:rPr lang="en-US" altLang="zh-CN" b="0" i="0" dirty="0">
                <a:solidFill>
                  <a:srgbClr val="0070C0"/>
                </a:solidFill>
                <a:effectLst/>
                <a:latin typeface="SFMono-Regular"/>
              </a:rPr>
              <a:t> --set-default-version 2</a:t>
            </a:r>
            <a:endParaRPr lang="en-US" altLang="zh-CN" dirty="0">
              <a:solidFill>
                <a:srgbClr val="0070C0"/>
              </a:solidFill>
            </a:endParaRPr>
          </a:p>
          <a:p>
            <a:endParaRPr lang="en-US" altLang="zh-CN" dirty="0"/>
          </a:p>
          <a:p>
            <a:pPr marL="457200" lvl="1" indent="0">
              <a:buNone/>
            </a:pPr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3068960"/>
            <a:ext cx="9163050" cy="15144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135560" y="3429000"/>
            <a:ext cx="223224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544602" y="1253331"/>
            <a:ext cx="10515600" cy="1671613"/>
          </a:xfrm>
        </p:spPr>
        <p:txBody>
          <a:bodyPr>
            <a:normAutofit fontScale="97500"/>
          </a:bodyPr>
          <a:lstStyle/>
          <a:p>
            <a:r>
              <a:rPr lang="en-US" altLang="zh-CN" b="1" dirty="0">
                <a:solidFill>
                  <a:srgbClr val="00B0F0"/>
                </a:solidFill>
              </a:rPr>
              <a:t>Step six</a:t>
            </a:r>
            <a:r>
              <a:rPr lang="en-US" altLang="zh-CN" dirty="0">
                <a:solidFill>
                  <a:schemeClr val="tx1"/>
                </a:solidFill>
              </a:rPr>
              <a:t>: install your Linux distribution of choice:</a:t>
            </a:r>
          </a:p>
          <a:p>
            <a:pPr lvl="1"/>
            <a:r>
              <a:rPr lang="en-US" altLang="zh-CN" dirty="0"/>
              <a:t>Open the </a:t>
            </a:r>
            <a:r>
              <a:rPr lang="en-US" altLang="zh-CN" b="1" dirty="0"/>
              <a:t>Microsoft Store </a:t>
            </a:r>
            <a:r>
              <a:rPr lang="en-US" altLang="zh-CN" dirty="0"/>
              <a:t>and select your preferred Linux distribution</a:t>
            </a:r>
          </a:p>
          <a:p>
            <a:pPr lvl="1"/>
            <a:r>
              <a:rPr lang="en-US" altLang="zh-CN" dirty="0"/>
              <a:t>Search Linux in Microsoft Store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lvl="1" indent="0">
              <a:buNone/>
            </a:pPr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5947634" y="2151467"/>
          <a:ext cx="5112568" cy="4436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Image" r:id="rId3" imgW="9391650" imgH="8105775" progId="Photoshop.Image.13">
                  <p:embed/>
                </p:oleObj>
              </mc:Choice>
              <mc:Fallback>
                <p:oleObj name="Image" r:id="rId3" imgW="9391650" imgH="8105775" progId="Photoshop.Image.13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47634" y="2151467"/>
                        <a:ext cx="5112568" cy="44367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对话气泡: 圆角矩形 6"/>
          <p:cNvSpPr/>
          <p:nvPr/>
        </p:nvSpPr>
        <p:spPr>
          <a:xfrm>
            <a:off x="6744072" y="6435044"/>
            <a:ext cx="1368152" cy="306324"/>
          </a:xfrm>
          <a:prstGeom prst="wedgeRoundRectCallout">
            <a:avLst>
              <a:gd name="adj1" fmla="val -64956"/>
              <a:gd name="adj2" fmla="val -421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</a:t>
            </a:r>
            <a:r>
              <a:rPr lang="zh-CN" altLang="en-US" dirty="0"/>
              <a:t> </a:t>
            </a:r>
            <a:r>
              <a:rPr lang="en-US" altLang="zh-CN" dirty="0"/>
              <a:t>store 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9120336" y="2578894"/>
            <a:ext cx="1008112" cy="9941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797" y="0"/>
            <a:ext cx="8774407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223792" y="119870"/>
            <a:ext cx="4896544" cy="612648"/>
            <a:chOff x="2699792" y="119870"/>
            <a:chExt cx="4896544" cy="612648"/>
          </a:xfrm>
        </p:grpSpPr>
        <p:sp>
          <p:nvSpPr>
            <p:cNvPr id="4" name="矩形 3"/>
            <p:cNvSpPr/>
            <p:nvPr/>
          </p:nvSpPr>
          <p:spPr>
            <a:xfrm>
              <a:off x="4932040" y="332656"/>
              <a:ext cx="2664296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对话气泡: 圆角矩形 2"/>
            <p:cNvSpPr/>
            <p:nvPr/>
          </p:nvSpPr>
          <p:spPr>
            <a:xfrm>
              <a:off x="2699792" y="119870"/>
              <a:ext cx="1944216" cy="612648"/>
            </a:xfrm>
            <a:prstGeom prst="wedgeRoundRectCallout">
              <a:avLst>
                <a:gd name="adj1" fmla="val 65047"/>
                <a:gd name="adj2" fmla="val 18416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search Linux</a:t>
              </a:r>
              <a:endParaRPr lang="zh-CN" altLang="en-US" dirty="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791744" y="663818"/>
            <a:ext cx="5328592" cy="681348"/>
            <a:chOff x="2267744" y="663818"/>
            <a:chExt cx="5328592" cy="681348"/>
          </a:xfrm>
        </p:grpSpPr>
        <p:sp>
          <p:nvSpPr>
            <p:cNvPr id="6" name="矩形 5"/>
            <p:cNvSpPr/>
            <p:nvPr/>
          </p:nvSpPr>
          <p:spPr>
            <a:xfrm>
              <a:off x="4932040" y="663818"/>
              <a:ext cx="2664296" cy="4320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对话气泡: 圆角矩形 2"/>
            <p:cNvSpPr/>
            <p:nvPr/>
          </p:nvSpPr>
          <p:spPr>
            <a:xfrm>
              <a:off x="2267744" y="732518"/>
              <a:ext cx="2389429" cy="612648"/>
            </a:xfrm>
            <a:prstGeom prst="wedgeRoundRectCallout">
              <a:avLst>
                <a:gd name="adj1" fmla="val 66378"/>
                <a:gd name="adj2" fmla="val -37906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select Ubuntu </a:t>
              </a:r>
              <a:r>
                <a:rPr lang="zh-CN" altLang="en-US" dirty="0"/>
                <a:t>应用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2430</TotalTime>
  <Words>1531</Words>
  <Application>Microsoft Office PowerPoint</Application>
  <PresentationFormat>宽屏</PresentationFormat>
  <Paragraphs>168</Paragraphs>
  <Slides>51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4" baseType="lpstr">
      <vt:lpstr>Menlo</vt:lpstr>
      <vt:lpstr>SFMono-Regular</vt:lpstr>
      <vt:lpstr>等线</vt:lpstr>
      <vt:lpstr>宋体</vt:lpstr>
      <vt:lpstr>Arial</vt:lpstr>
      <vt:lpstr>Calibri</vt:lpstr>
      <vt:lpstr>Franklin Gothic Demi</vt:lpstr>
      <vt:lpstr>Franklin Gothic Medium</vt:lpstr>
      <vt:lpstr>Microsoft Himalaya</vt:lpstr>
      <vt:lpstr>Segoe UI</vt:lpstr>
      <vt:lpstr>Wingdings</vt:lpstr>
      <vt:lpstr>Office 主题</vt:lpstr>
      <vt:lpstr>Image</vt:lpstr>
      <vt:lpstr>C/C++ Program Design</vt:lpstr>
      <vt:lpstr>Environment Configuration</vt:lpstr>
      <vt:lpstr>1.1 Install WSL on Windows 10/11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1.1 Install WSL on Windows 10 (Cont.)</vt:lpstr>
      <vt:lpstr>PowerPoint 演示文稿</vt:lpstr>
      <vt:lpstr>1.2 Install GCC on WSL</vt:lpstr>
      <vt:lpstr>1.2 Install GCC on WSL (Cont.)</vt:lpstr>
      <vt:lpstr>PowerPoint 演示文稿</vt:lpstr>
      <vt:lpstr>PowerPoint 演示文稿</vt:lpstr>
      <vt:lpstr>PowerPoint 演示文稿</vt:lpstr>
      <vt:lpstr>PowerPoint 演示文稿</vt:lpstr>
      <vt:lpstr>1.3 Verify GCC on WSL</vt:lpstr>
      <vt:lpstr>2.1 Install CLT on macOS</vt:lpstr>
      <vt:lpstr>2.2 Verify LLVM on macOS</vt:lpstr>
      <vt:lpstr>3.Download and install editor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6.1 Exercises</vt:lpstr>
      <vt:lpstr>6.2 Exercises</vt:lpstr>
    </vt:vector>
  </TitlesOfParts>
  <Company>Southern University of Science and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C/C++ Program Design</dc:title>
  <dc:creator>Shiqi Yu</dc:creator>
  <cp:lastModifiedBy>shiduyule</cp:lastModifiedBy>
  <cp:revision>274</cp:revision>
  <dcterms:created xsi:type="dcterms:W3CDTF">2020-09-05T08:11:00Z</dcterms:created>
  <dcterms:modified xsi:type="dcterms:W3CDTF">2023-04-23T03:46:17Z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739579C7EFA44A4AB4406E6E4EDFE2A4</vt:lpwstr>
  </property>
  <property fmtid="{D5CDD505-2E9C-101B-9397-08002B2CF9AE}" pid="3" name="KSOProductBuildVer">
    <vt:lpwstr>2052-11.1.0.10700</vt:lpwstr>
  </property>
</Properties>
</file>